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303" r:id="rId4"/>
    <p:sldId id="304" r:id="rId5"/>
    <p:sldId id="281" r:id="rId6"/>
    <p:sldId id="296" r:id="rId7"/>
    <p:sldId id="293" r:id="rId8"/>
    <p:sldId id="283" r:id="rId9"/>
    <p:sldId id="282" r:id="rId10"/>
    <p:sldId id="286" r:id="rId11"/>
    <p:sldId id="294" r:id="rId12"/>
    <p:sldId id="280" r:id="rId13"/>
    <p:sldId id="298" r:id="rId14"/>
    <p:sldId id="301" r:id="rId15"/>
    <p:sldId id="300" r:id="rId16"/>
    <p:sldId id="285" r:id="rId17"/>
    <p:sldId id="264" r:id="rId18"/>
    <p:sldId id="270" r:id="rId19"/>
    <p:sldId id="260" r:id="rId20"/>
    <p:sldId id="289" r:id="rId21"/>
    <p:sldId id="268" r:id="rId22"/>
    <p:sldId id="287" r:id="rId23"/>
    <p:sldId id="269" r:id="rId24"/>
    <p:sldId id="290" r:id="rId25"/>
    <p:sldId id="291" r:id="rId26"/>
    <p:sldId id="302" r:id="rId27"/>
    <p:sldId id="292" r:id="rId2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1A8DF17E-EA34-0446-C0CD-BBAB58A4CD7C}" name="동원 이" initials="동이" userId="5a98e330f125285c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8" autoAdjust="0"/>
    <p:restoredTop sz="94660"/>
  </p:normalViewPr>
  <p:slideViewPr>
    <p:cSldViewPr snapToGrid="0">
      <p:cViewPr varScale="1">
        <p:scale>
          <a:sx n="83" d="100"/>
          <a:sy n="83" d="100"/>
        </p:scale>
        <p:origin x="84" y="16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8/10/relationships/authors" Target="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BD1825-3C4F-7D6F-C55E-88BF849362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D7AB09C-4C82-0639-0FF2-2DA72A11B6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CA90607-C8F1-71C9-F403-3A8119CD0F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DF2D6-8C5E-4A0C-AD78-AB907B009066}" type="datetimeFigureOut">
              <a:rPr lang="ko-KR" altLang="en-US" smtClean="0"/>
              <a:t>2025-12-16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1357111-3A55-E36A-443B-A6961665AB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4980C80-D2DA-B035-2249-C94ABC7FF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3D8E1-9E45-4F5A-8B7A-16B0399C80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98048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3085DF-CB6F-C0F7-5423-019B37DED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7F48CCE-B023-F9A7-D518-10299D806E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E373214-D5DE-DBC6-681E-60B4CE76E2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DF2D6-8C5E-4A0C-AD78-AB907B009066}" type="datetimeFigureOut">
              <a:rPr lang="ko-KR" altLang="en-US" smtClean="0"/>
              <a:t>2025-12-16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F5F8790-A61F-FD7E-BE8E-9DAD2D677A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7415336-5185-35B3-1042-2B926D2DA1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3D8E1-9E45-4F5A-8B7A-16B0399C80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71925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8AD292C-3DC7-B047-EB19-7030C0457B6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E4E0624-92DF-37B1-2B50-7B67E2E466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4C6DB86-83AF-C05B-7F75-33C036558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DF2D6-8C5E-4A0C-AD78-AB907B009066}" type="datetimeFigureOut">
              <a:rPr lang="ko-KR" altLang="en-US" smtClean="0"/>
              <a:t>2025-12-16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ED6CA3B-4E23-1594-DED6-70DA16C422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A05C833-AC5D-19E5-6E36-AE6245BA4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3D8E1-9E45-4F5A-8B7A-16B0399C80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63768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84FE87-F0BA-5925-986A-4CEB6D63A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B1E77AB-0CAE-8A55-5F66-923E50E5B9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4A0AC4C-3D80-0182-951A-ABBE6A39BA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DF2D6-8C5E-4A0C-AD78-AB907B009066}" type="datetimeFigureOut">
              <a:rPr lang="ko-KR" altLang="en-US" smtClean="0"/>
              <a:t>2025-12-16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013AD01-E358-42DF-D401-4E0936593E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59F38D-A0B9-7720-EE8B-E9A6619AA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3D8E1-9E45-4F5A-8B7A-16B0399C80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86847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6D2F9E-6D59-0ECB-2EC7-EC9795B03B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78E866E-CAC3-988A-D732-EB68582747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4EBD76A-5AF8-64E6-5DCB-0469C6F11B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DF2D6-8C5E-4A0C-AD78-AB907B009066}" type="datetimeFigureOut">
              <a:rPr lang="ko-KR" altLang="en-US" smtClean="0"/>
              <a:t>2025-12-16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C7CDDC4-762A-3579-516E-F0F1AD9549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2B1765-AFEC-9F83-BD5E-99C6D14E7C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3D8E1-9E45-4F5A-8B7A-16B0399C80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30694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722E62-F82B-DA74-B9F5-3BEC1C75F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BC7A3A4-1A92-D0B0-AF6A-F32579192B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3221C9A-74F4-315F-E3C4-AB08450DCF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F659352-C2E4-51BA-E1BB-06B16A53D1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DF2D6-8C5E-4A0C-AD78-AB907B009066}" type="datetimeFigureOut">
              <a:rPr lang="ko-KR" altLang="en-US" smtClean="0"/>
              <a:t>2025-12-16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22AC1B3-85E5-BFF0-3D3F-B807F9EBE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4EB6B50-5DCC-8528-E425-70B55CEF4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3D8E1-9E45-4F5A-8B7A-16B0399C80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58351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DC162F-2CEF-E8A6-2FDE-46533DA90E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80A0942-A3D3-53D6-8392-DD38D2E894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6F56AD4-473E-0F25-9D3B-6C1B9EE236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37701FF-66B3-AF63-3AB4-0E0EB1DEED9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8F5FE4F-9735-BE79-8D7B-121CF37BFD6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0677A78-8EDC-5F13-3F48-3E35DD5BDA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DF2D6-8C5E-4A0C-AD78-AB907B009066}" type="datetimeFigureOut">
              <a:rPr lang="ko-KR" altLang="en-US" smtClean="0"/>
              <a:t>2025-12-16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906C54D-E948-F03B-E960-C6B04CD05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56FB193-B324-DEFD-BC34-CC17B11A30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3D8E1-9E45-4F5A-8B7A-16B0399C80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11388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399500-A972-6881-90AC-2DEA88098D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9A5872C-85C2-A38C-146D-54B3BE71CC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DF2D6-8C5E-4A0C-AD78-AB907B009066}" type="datetimeFigureOut">
              <a:rPr lang="ko-KR" altLang="en-US" smtClean="0"/>
              <a:t>2025-12-16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E04D13B-078C-C5FF-B382-DC0408673A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1AC6AB1-CAF8-E823-A41D-A3F56B924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3D8E1-9E45-4F5A-8B7A-16B0399C80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12460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B2763F4-3303-2F78-87E2-C2F63400C2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DF2D6-8C5E-4A0C-AD78-AB907B009066}" type="datetimeFigureOut">
              <a:rPr lang="ko-KR" altLang="en-US" smtClean="0"/>
              <a:t>2025-12-16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60345B6-5E21-2842-715D-A40C53D870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B01453E-DAA6-30EB-DBA6-15E357BCC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3D8E1-9E45-4F5A-8B7A-16B0399C80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54338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288286-3368-2B0C-3B7E-30E9BC4E7C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0A084EF-B963-D008-8CAD-CAF0EA2E8E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4AA5550-39C1-D007-2A95-682ED3DCEE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721E4A9-D52D-0531-B4FF-BDC327973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DF2D6-8C5E-4A0C-AD78-AB907B009066}" type="datetimeFigureOut">
              <a:rPr lang="ko-KR" altLang="en-US" smtClean="0"/>
              <a:t>2025-12-16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2A4786A-C449-BB75-AAD6-8328E5E0B3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1DDBEA6-3994-BDCE-94A0-5025CE8AAB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3D8E1-9E45-4F5A-8B7A-16B0399C80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88206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D8BE90-723A-DBD9-E441-6F8F4D42DA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6DFE71A-154F-E140-3B42-18D1C0F550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FAC891A-BC61-C08C-42F9-8DB0E4D654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077E1E5-06CF-2A4C-82D2-3A081351D3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DF2D6-8C5E-4A0C-AD78-AB907B009066}" type="datetimeFigureOut">
              <a:rPr lang="ko-KR" altLang="en-US" smtClean="0"/>
              <a:t>2025-12-16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0BEB27A-16E5-158F-FD3A-635E336E52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64B0D35-4279-680E-7890-A3DDC1C09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3D8E1-9E45-4F5A-8B7A-16B0399C80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99997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F3C5B0E-B6DC-FE6E-7A49-5E842B202C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FC9EA2A-A67E-19D5-7E77-42AE43F647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B271976-EBFA-66FE-F552-FF5F010F042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FDF2D6-8C5E-4A0C-AD78-AB907B009066}" type="datetimeFigureOut">
              <a:rPr lang="ko-KR" altLang="en-US" smtClean="0"/>
              <a:t>2025-12-16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2FAA69D-C1A3-9973-39DE-65816BF50A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1831B6B-D90E-3F04-17BC-34916AE79D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13D8E1-9E45-4F5A-8B7A-16B0399C80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63330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ldw9981@gmail.com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15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5" Type="http://schemas.openxmlformats.org/officeDocument/2006/relationships/image" Target="../media/image13.jpe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s://www.youtube.com/watch?v=TaQ-7OEBjuk" TargetMode="Externa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gi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8.png"/><Relationship Id="rId5" Type="http://schemas.openxmlformats.org/officeDocument/2006/relationships/image" Target="../media/image43.jpeg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smos.com/calculator/f3nm6ppoza?lang=ko" TargetMode="Externa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0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7.png"/><Relationship Id="rId4" Type="http://schemas.openxmlformats.org/officeDocument/2006/relationships/hyperlink" Target="https://www.desmos.com/calculator/idr4kohiho?lang=ko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1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www.desmos.com/calculator/4rmgbjzezf?lang=ko" TargetMode="External"/><Relationship Id="rId5" Type="http://schemas.openxmlformats.org/officeDocument/2006/relationships/image" Target="../media/image42.png"/><Relationship Id="rId4" Type="http://schemas.openxmlformats.org/officeDocument/2006/relationships/image" Target="../media/image5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adrin/PBR" TargetMode="External"/><Relationship Id="rId2" Type="http://schemas.openxmlformats.org/officeDocument/2006/relationships/hyperlink" Target="https://github.com/ldw9981/PBR.git" TargetMode="Externa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learnopengl.com/PBR/Lighting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5" Type="http://schemas.openxmlformats.org/officeDocument/2006/relationships/hyperlink" Target="https://awake-barberry-2bc.notion.site/146531202c1e80d49c9debc1a6a6acdb" TargetMode="External"/><Relationship Id="rId4" Type="http://schemas.openxmlformats.org/officeDocument/2006/relationships/image" Target="../media/image15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685004-D9B8-0BF9-5E5B-BCBA7C86B7E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Direct3D11 </a:t>
            </a:r>
            <a:r>
              <a:rPr lang="ko-KR" altLang="en-US" dirty="0"/>
              <a:t>프로그래밍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ACD820F-C031-7D37-3253-EAE9601FE6F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457200" indent="-457200">
              <a:buAutoNum type="arabicPeriod"/>
            </a:pPr>
            <a:r>
              <a:rPr lang="ko-KR" altLang="en-US" dirty="0"/>
              <a:t>물리 </a:t>
            </a:r>
            <a:r>
              <a:rPr lang="ko-KR" altLang="en-US"/>
              <a:t>기반 렌더링</a:t>
            </a:r>
            <a:endParaRPr lang="en-US" altLang="ko-KR" dirty="0"/>
          </a:p>
          <a:p>
            <a:r>
              <a:rPr lang="en-US" altLang="ko-KR" dirty="0">
                <a:hlinkClick r:id="rId2"/>
              </a:rPr>
              <a:t>ldw9981@gmail.com</a:t>
            </a:r>
            <a:r>
              <a:rPr lang="en-US" altLang="ko-KR" dirty="0"/>
              <a:t> </a:t>
            </a:r>
            <a:r>
              <a:rPr lang="ko-KR" altLang="en-US" dirty="0"/>
              <a:t>이동원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6500575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62FADC-C2EC-3AE0-C0B0-D0C1B3B9E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반사 특성 </a:t>
            </a:r>
            <a:r>
              <a:rPr lang="en-US" altLang="ko-KR" dirty="0"/>
              <a:t>– </a:t>
            </a:r>
            <a:r>
              <a:rPr lang="ko-KR" altLang="en-US" dirty="0" err="1"/>
              <a:t>프레넬</a:t>
            </a:r>
            <a:r>
              <a:rPr lang="ko-KR" altLang="en-US" dirty="0"/>
              <a:t> 현상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218B3E-A61A-57D4-4351-E4FC85CC69D4}"/>
              </a:ext>
            </a:extLst>
          </p:cNvPr>
          <p:cNvSpPr txBox="1"/>
          <p:nvPr/>
        </p:nvSpPr>
        <p:spPr>
          <a:xfrm>
            <a:off x="220133" y="1692794"/>
            <a:ext cx="118420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0" dirty="0">
                <a:effectLst/>
                <a:latin typeface="Arial" panose="020B0604020202020204" pitchFamily="34" charset="0"/>
              </a:rPr>
              <a:t>빛이 표면 수직에 가까울수록 투과하는 비율이 높아지고</a:t>
            </a:r>
            <a:r>
              <a:rPr lang="en-US" altLang="ko-KR" b="0" i="0" dirty="0">
                <a:effectLst/>
                <a:latin typeface="Arial" panose="020B0604020202020204" pitchFamily="34" charset="0"/>
              </a:rPr>
              <a:t>, </a:t>
            </a:r>
            <a:r>
              <a:rPr lang="ko-KR" altLang="en-US" b="0" i="0" dirty="0">
                <a:effectLst/>
                <a:latin typeface="Arial" panose="020B0604020202020204" pitchFamily="34" charset="0"/>
              </a:rPr>
              <a:t>수평과 가까울수록 반사되는 비율이 </a:t>
            </a:r>
            <a:r>
              <a:rPr lang="en-US" altLang="ko-KR" b="0" i="0" dirty="0">
                <a:effectLst/>
                <a:latin typeface="Arial" panose="020B0604020202020204" pitchFamily="34" charset="0"/>
              </a:rPr>
              <a:t>1</a:t>
            </a:r>
            <a:r>
              <a:rPr lang="ko-KR" altLang="en-US" b="0" i="0" dirty="0">
                <a:effectLst/>
                <a:latin typeface="Arial" panose="020B0604020202020204" pitchFamily="34" charset="0"/>
              </a:rPr>
              <a:t>까지 높아진다</a:t>
            </a:r>
            <a:endParaRPr lang="en-US" altLang="ko-KR" b="0" i="0" dirty="0">
              <a:effectLst/>
              <a:latin typeface="Arial" panose="020B0604020202020204" pitchFamily="34" charset="0"/>
            </a:endParaRPr>
          </a:p>
        </p:txBody>
      </p:sp>
      <p:pic>
        <p:nvPicPr>
          <p:cNvPr id="4098" name="Picture 2" descr="ezgif com-gif-maker">
            <a:extLst>
              <a:ext uri="{FF2B5EF4-FFF2-40B4-BE49-F238E27FC236}">
                <a16:creationId xmlns:a16="http://schemas.microsoft.com/office/drawing/2014/main" id="{0AB22465-2143-78D3-7BF8-25E4C25583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369" y="2539124"/>
            <a:ext cx="4801100" cy="360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1CBB00FB-63AE-1386-C5CE-B47B8F04581F}"/>
              </a:ext>
            </a:extLst>
          </p:cNvPr>
          <p:cNvCxnSpPr>
            <a:cxnSpLocks/>
          </p:cNvCxnSpPr>
          <p:nvPr/>
        </p:nvCxnSpPr>
        <p:spPr>
          <a:xfrm>
            <a:off x="2060970" y="4472054"/>
            <a:ext cx="191135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3DBF4FEE-FE87-FD29-F0D8-661C245A97A3}"/>
              </a:ext>
            </a:extLst>
          </p:cNvPr>
          <p:cNvCxnSpPr/>
          <p:nvPr/>
        </p:nvCxnSpPr>
        <p:spPr>
          <a:xfrm>
            <a:off x="3038870" y="4484754"/>
            <a:ext cx="0" cy="1035050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91CB67D4-E8F5-07ED-F257-F21AEBE9A1D6}"/>
              </a:ext>
            </a:extLst>
          </p:cNvPr>
          <p:cNvCxnSpPr>
            <a:cxnSpLocks/>
          </p:cNvCxnSpPr>
          <p:nvPr/>
        </p:nvCxnSpPr>
        <p:spPr>
          <a:xfrm flipH="1">
            <a:off x="2196725" y="4472054"/>
            <a:ext cx="842145" cy="1003525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31274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34999A-0E73-D367-A304-4649600F84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빛의 입자적 설명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991CF2E-5A85-42C2-03D6-B73639CA3D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9981" y="2509187"/>
            <a:ext cx="4294649" cy="208246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EE6E24F-FE44-8D06-61EF-4E1DBE90AA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7581" y="4519290"/>
            <a:ext cx="4447049" cy="215516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D20306C-F30B-4162-193B-13FB3AEDB465}"/>
              </a:ext>
            </a:extLst>
          </p:cNvPr>
          <p:cNvSpPr txBox="1"/>
          <p:nvPr/>
        </p:nvSpPr>
        <p:spPr>
          <a:xfrm>
            <a:off x="399612" y="1565708"/>
            <a:ext cx="1084750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 빛의 파장에 따른 에너지를 갖는 광자는 물질과 상호작용할 때 원자에 </a:t>
            </a:r>
            <a:r>
              <a:rPr lang="ko-KR" altLang="en-US" b="1" dirty="0"/>
              <a:t>에너지를 전달한다</a:t>
            </a:r>
            <a:r>
              <a:rPr lang="en-US" altLang="ko-KR" b="1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가시광선</a:t>
            </a:r>
            <a:r>
              <a:rPr lang="en-US" altLang="ko-KR" dirty="0"/>
              <a:t>,</a:t>
            </a:r>
            <a:r>
              <a:rPr lang="ko-KR" altLang="en-US" dirty="0"/>
              <a:t>적외선 은 주로 전자에만 에너지를 전달한다</a:t>
            </a:r>
            <a:r>
              <a:rPr lang="en-US" altLang="ko-KR" dirty="0"/>
              <a:t>.  </a:t>
            </a:r>
          </a:p>
          <a:p>
            <a:r>
              <a:rPr lang="ko-KR" altLang="en-US" dirty="0"/>
              <a:t>이때</a:t>
            </a:r>
            <a:r>
              <a:rPr lang="en-US" altLang="ko-KR" dirty="0"/>
              <a:t> </a:t>
            </a:r>
            <a:r>
              <a:rPr lang="ko-KR" altLang="en-US" dirty="0"/>
              <a:t>금속 </a:t>
            </a:r>
            <a:r>
              <a:rPr lang="en-US" altLang="ko-KR" dirty="0"/>
              <a:t>,</a:t>
            </a:r>
            <a:r>
              <a:rPr lang="ko-KR" altLang="en-US" dirty="0"/>
              <a:t>비금속 에 따라 전자의 반응이 달라진다</a:t>
            </a:r>
            <a:r>
              <a:rPr lang="en-US" altLang="ko-KR" dirty="0"/>
              <a:t>.</a:t>
            </a:r>
          </a:p>
        </p:txBody>
      </p:sp>
      <p:pic>
        <p:nvPicPr>
          <p:cNvPr id="1028" name="Picture 4" descr="원자란 무엇인가? I 양성자 I 중성자 I 전자 I">
            <a:extLst>
              <a:ext uri="{FF2B5EF4-FFF2-40B4-BE49-F238E27FC236}">
                <a16:creationId xmlns:a16="http://schemas.microsoft.com/office/drawing/2014/main" id="{DBF7657C-F63C-92A3-5C93-4BD8AF5AC1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194" y="2663021"/>
            <a:ext cx="4937478" cy="2408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 descr="흰색 바탕에 빨간 사과">
            <a:extLst>
              <a:ext uri="{FF2B5EF4-FFF2-40B4-BE49-F238E27FC236}">
                <a16:creationId xmlns:a16="http://schemas.microsoft.com/office/drawing/2014/main" id="{4D897C62-823C-71F7-9524-291A78E434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6961" y="5398981"/>
            <a:ext cx="1198136" cy="1198136"/>
          </a:xfrm>
          <a:prstGeom prst="rect">
            <a:avLst/>
          </a:prstGeom>
        </p:spPr>
      </p:pic>
      <p:pic>
        <p:nvPicPr>
          <p:cNvPr id="5" name="그래픽 4" descr="어두움(중간 태양) 윤곽선">
            <a:extLst>
              <a:ext uri="{FF2B5EF4-FFF2-40B4-BE49-F238E27FC236}">
                <a16:creationId xmlns:a16="http://schemas.microsoft.com/office/drawing/2014/main" id="{0701709B-567B-D042-D955-D56CADB5F4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45904" y="3167860"/>
            <a:ext cx="958729" cy="95872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4D9630F-A12D-25A0-38E4-DB864B3ED56C}"/>
              </a:ext>
            </a:extLst>
          </p:cNvPr>
          <p:cNvSpPr txBox="1"/>
          <p:nvPr/>
        </p:nvSpPr>
        <p:spPr>
          <a:xfrm>
            <a:off x="3062594" y="5214315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파장 흡수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E900E32-D018-B932-CF56-D5C5159721D7}"/>
              </a:ext>
            </a:extLst>
          </p:cNvPr>
          <p:cNvSpPr txBox="1"/>
          <p:nvPr/>
        </p:nvSpPr>
        <p:spPr>
          <a:xfrm>
            <a:off x="5081538" y="5214315"/>
            <a:ext cx="12167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파장 방출</a:t>
            </a: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C213506A-B349-5577-3B30-5E3C9592C138}"/>
              </a:ext>
            </a:extLst>
          </p:cNvPr>
          <p:cNvCxnSpPr>
            <a:cxnSpLocks/>
          </p:cNvCxnSpPr>
          <p:nvPr/>
        </p:nvCxnSpPr>
        <p:spPr>
          <a:xfrm>
            <a:off x="4182386" y="5172392"/>
            <a:ext cx="416968" cy="4058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6C7D237A-A183-F129-2EE3-A1EAC469A2F5}"/>
              </a:ext>
            </a:extLst>
          </p:cNvPr>
          <p:cNvCxnSpPr>
            <a:cxnSpLocks/>
          </p:cNvCxnSpPr>
          <p:nvPr/>
        </p:nvCxnSpPr>
        <p:spPr>
          <a:xfrm flipV="1">
            <a:off x="4626029" y="5172392"/>
            <a:ext cx="455509" cy="4058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80733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E2F4BD-659E-799A-F252-5AEA93640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비금속 반응과 에너지 전환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EDAF17D-CF2B-4E2C-5DE3-EF6997BF77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53" t="15625" r="14805" b="15535"/>
          <a:stretch/>
        </p:blipFill>
        <p:spPr bwMode="auto">
          <a:xfrm>
            <a:off x="580486" y="3145460"/>
            <a:ext cx="4239306" cy="2636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35F9BF1-6BAC-083F-2515-0DECC9F5F0B1}"/>
              </a:ext>
            </a:extLst>
          </p:cNvPr>
          <p:cNvSpPr txBox="1"/>
          <p:nvPr/>
        </p:nvSpPr>
        <p:spPr>
          <a:xfrm>
            <a:off x="519953" y="1747950"/>
            <a:ext cx="1083384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 비금속에서 </a:t>
            </a:r>
            <a:r>
              <a:rPr lang="ko-KR" altLang="en-US" dirty="0">
                <a:solidFill>
                  <a:srgbClr val="FF0000"/>
                </a:solidFill>
              </a:rPr>
              <a:t>일부는 굴절률 차이로 반사</a:t>
            </a:r>
            <a:r>
              <a:rPr lang="en-US" altLang="ko-KR" dirty="0">
                <a:solidFill>
                  <a:srgbClr val="FF0000"/>
                </a:solidFill>
              </a:rPr>
              <a:t>(</a:t>
            </a:r>
            <a:r>
              <a:rPr lang="ko-KR" altLang="en-US" dirty="0">
                <a:solidFill>
                  <a:srgbClr val="FF0000"/>
                </a:solidFill>
              </a:rPr>
              <a:t>평균</a:t>
            </a:r>
            <a:r>
              <a:rPr lang="en-US" altLang="ko-KR" dirty="0">
                <a:solidFill>
                  <a:srgbClr val="FF0000"/>
                </a:solidFill>
              </a:rPr>
              <a:t>0.04%), </a:t>
            </a:r>
            <a:r>
              <a:rPr lang="ko-KR" altLang="en-US" dirty="0">
                <a:solidFill>
                  <a:srgbClr val="FF0000"/>
                </a:solidFill>
              </a:rPr>
              <a:t>나머지는 내부로 빛이 침투 </a:t>
            </a:r>
            <a:r>
              <a:rPr lang="ko-KR" altLang="en-US" dirty="0"/>
              <a:t>한다</a:t>
            </a:r>
            <a:r>
              <a:rPr lang="en-US" altLang="ko-KR" dirty="0"/>
              <a:t>. </a:t>
            </a:r>
            <a:r>
              <a:rPr lang="ko-KR" altLang="en-US" dirty="0"/>
              <a:t>침투하여 굴절된 빛은 투과</a:t>
            </a:r>
            <a:r>
              <a:rPr lang="en-US" altLang="ko-KR" dirty="0"/>
              <a:t>,</a:t>
            </a:r>
            <a:r>
              <a:rPr lang="ko-KR" altLang="en-US" dirty="0"/>
              <a:t>흡수</a:t>
            </a:r>
            <a:r>
              <a:rPr lang="en-US" altLang="ko-KR" dirty="0"/>
              <a:t>(</a:t>
            </a:r>
            <a:r>
              <a:rPr lang="ko-KR" altLang="en-US" dirty="0"/>
              <a:t>열 변환</a:t>
            </a:r>
            <a:r>
              <a:rPr lang="en-US" altLang="ko-KR" dirty="0"/>
              <a:t>)</a:t>
            </a:r>
            <a:r>
              <a:rPr lang="ko-KR" altLang="en-US" dirty="0"/>
              <a:t>하며 여러 번의 굴절로 빛은 외부의 여러 방향으로 </a:t>
            </a:r>
            <a:r>
              <a:rPr lang="ko-KR" altLang="en-US" dirty="0">
                <a:solidFill>
                  <a:srgbClr val="FF0000"/>
                </a:solidFill>
              </a:rPr>
              <a:t>표면 산란</a:t>
            </a:r>
            <a:r>
              <a:rPr lang="en-US" altLang="ko-KR" dirty="0">
                <a:solidFill>
                  <a:srgbClr val="FF0000"/>
                </a:solidFill>
              </a:rPr>
              <a:t>(Surface Scattering)</a:t>
            </a:r>
            <a:r>
              <a:rPr lang="ko-KR" altLang="en-US" dirty="0"/>
              <a:t>한다</a:t>
            </a:r>
            <a:r>
              <a:rPr lang="en-US" altLang="ko-KR" dirty="0"/>
              <a:t>.</a:t>
            </a:r>
            <a:r>
              <a:rPr lang="ko-KR" altLang="en-US" dirty="0"/>
              <a:t>  </a:t>
            </a:r>
            <a:endParaRPr lang="en-US" altLang="ko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B54782-4BD3-1053-6CD4-DEEFA8BDDFD7}"/>
              </a:ext>
            </a:extLst>
          </p:cNvPr>
          <p:cNvSpPr txBox="1"/>
          <p:nvPr/>
        </p:nvSpPr>
        <p:spPr>
          <a:xfrm>
            <a:off x="645754" y="2633762"/>
            <a:ext cx="110990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최초의 빛 </a:t>
            </a:r>
            <a:r>
              <a:rPr lang="en-US" altLang="ko-KR" dirty="0"/>
              <a:t>100%.    </a:t>
            </a:r>
            <a:r>
              <a:rPr lang="ko-KR" altLang="en-US" sz="1100" dirty="0"/>
              <a:t>반사 </a:t>
            </a:r>
            <a:r>
              <a:rPr lang="en-US" altLang="ko-KR" dirty="0"/>
              <a:t>+ </a:t>
            </a:r>
            <a:r>
              <a:rPr lang="ko-KR" altLang="en-US" dirty="0"/>
              <a:t>표면 산란 </a:t>
            </a:r>
            <a:r>
              <a:rPr lang="en-US" altLang="ko-KR" dirty="0"/>
              <a:t>-&gt; </a:t>
            </a:r>
            <a:r>
              <a:rPr lang="ko-KR" altLang="en-US" dirty="0"/>
              <a:t>눈으로 들어온 빛</a:t>
            </a:r>
            <a:r>
              <a:rPr lang="en-US" altLang="ko-KR" dirty="0"/>
              <a:t>.           </a:t>
            </a:r>
            <a:r>
              <a:rPr lang="ko-KR" altLang="en-US" sz="1100" dirty="0"/>
              <a:t>흡수 </a:t>
            </a:r>
            <a:r>
              <a:rPr lang="en-US" altLang="ko-KR" sz="1100" dirty="0"/>
              <a:t>(</a:t>
            </a:r>
            <a:r>
              <a:rPr lang="ko-KR" altLang="en-US" sz="1100" dirty="0"/>
              <a:t>열에너지</a:t>
            </a:r>
            <a:r>
              <a:rPr lang="en-US" altLang="ko-KR" sz="1100" dirty="0"/>
              <a:t>) + </a:t>
            </a:r>
            <a:r>
              <a:rPr lang="ko-KR" altLang="en-US" sz="1100" dirty="0"/>
              <a:t>투과 </a:t>
            </a:r>
            <a:r>
              <a:rPr lang="en-US" altLang="ko-KR" sz="1100" dirty="0"/>
              <a:t>-&gt; </a:t>
            </a:r>
            <a:r>
              <a:rPr lang="ko-KR" altLang="en-US" sz="1100" dirty="0"/>
              <a:t>사라짐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11D7CFB-1E1F-AAE9-24AC-AF9F50A271FE}"/>
              </a:ext>
            </a:extLst>
          </p:cNvPr>
          <p:cNvSpPr txBox="1"/>
          <p:nvPr/>
        </p:nvSpPr>
        <p:spPr>
          <a:xfrm>
            <a:off x="1685730" y="5924346"/>
            <a:ext cx="17123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흡수</a:t>
            </a:r>
            <a:r>
              <a:rPr lang="en-US" altLang="ko-KR" sz="1200" dirty="0"/>
              <a:t>: </a:t>
            </a:r>
            <a:r>
              <a:rPr lang="ko-KR" altLang="en-US" sz="1200" dirty="0"/>
              <a:t>열에너지로 변환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ACA85C4-2D50-50ED-DCDB-53C779984306}"/>
              </a:ext>
            </a:extLst>
          </p:cNvPr>
          <p:cNvSpPr txBox="1"/>
          <p:nvPr/>
        </p:nvSpPr>
        <p:spPr>
          <a:xfrm>
            <a:off x="6555158" y="6111575"/>
            <a:ext cx="3020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산란</a:t>
            </a:r>
            <a:r>
              <a:rPr lang="en-US" altLang="ko-KR" dirty="0"/>
              <a:t>: </a:t>
            </a:r>
            <a:r>
              <a:rPr lang="ko-KR" altLang="en-US" dirty="0"/>
              <a:t>최종 표면에서 흩어짐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A24E99F-D8CB-98CB-F60A-455A247BF2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9656" y="3240551"/>
            <a:ext cx="5348612" cy="2539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1511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 descr="Article 1 (Part 2). 빛은 검은색을 흡수하고 흰색은 반사한다">
            <a:extLst>
              <a:ext uri="{FF2B5EF4-FFF2-40B4-BE49-F238E27FC236}">
                <a16:creationId xmlns:a16="http://schemas.microsoft.com/office/drawing/2014/main" id="{4A22AE21-B20D-D42A-8A07-254858A587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312" y="2863977"/>
            <a:ext cx="6942904" cy="2143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46611787-9E1E-78B2-7993-D6C0B409BF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비금속의 광자</a:t>
            </a:r>
            <a:r>
              <a:rPr lang="en-US" altLang="ko-KR" dirty="0"/>
              <a:t>-</a:t>
            </a:r>
            <a:r>
              <a:rPr lang="ko-KR" altLang="en-US" dirty="0"/>
              <a:t>전자 반응</a:t>
            </a:r>
          </a:p>
        </p:txBody>
      </p:sp>
      <p:pic>
        <p:nvPicPr>
          <p:cNvPr id="4" name="Picture 4" descr="Wavelengths in the visible spectrum.">
            <a:extLst>
              <a:ext uri="{FF2B5EF4-FFF2-40B4-BE49-F238E27FC236}">
                <a16:creationId xmlns:a16="http://schemas.microsoft.com/office/drawing/2014/main" id="{BA398C57-48BD-205A-223D-FB30B40494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6962" y="2198971"/>
            <a:ext cx="3865038" cy="4505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B7EB887-2507-F2C6-33C2-7F62B9A8916D}"/>
              </a:ext>
            </a:extLst>
          </p:cNvPr>
          <p:cNvSpPr txBox="1"/>
          <p:nvPr/>
        </p:nvSpPr>
        <p:spPr>
          <a:xfrm>
            <a:off x="161104" y="1481844"/>
            <a:ext cx="794996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 일반적으로 빛이 통과하지 않는 비금속 물질의 전자는 광자와 상호작용 할 때 에너지의 준위 변화</a:t>
            </a:r>
            <a:r>
              <a:rPr lang="en-US" altLang="ko-KR" dirty="0"/>
              <a:t>(</a:t>
            </a:r>
            <a:r>
              <a:rPr lang="ko-KR" altLang="en-US" dirty="0"/>
              <a:t>안정</a:t>
            </a:r>
            <a:r>
              <a:rPr lang="en-US" altLang="ko-KR" dirty="0"/>
              <a:t>-&gt;</a:t>
            </a:r>
            <a:r>
              <a:rPr lang="ko-KR" altLang="en-US" dirty="0"/>
              <a:t>들뜬</a:t>
            </a:r>
            <a:r>
              <a:rPr lang="en-US" altLang="ko-KR" dirty="0"/>
              <a:t>-&gt;</a:t>
            </a:r>
            <a:r>
              <a:rPr lang="ko-KR" altLang="en-US" dirty="0"/>
              <a:t>안정</a:t>
            </a:r>
            <a:r>
              <a:rPr lang="en-US" altLang="ko-KR" dirty="0"/>
              <a:t>)</a:t>
            </a:r>
            <a:r>
              <a:rPr lang="ko-KR" altLang="en-US" dirty="0"/>
              <a:t>가 일어나는데 각 원자의 원소마다 에너지 레벨 변화에 필요한 에너지의 파장이 다르다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 해당 파장을 제외하고 물질이 흡수하여 산란하여 표면에서 다시 방출한 빛이 색상이다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DCD9185-9145-1693-C3FA-205D6CA4F3C3}"/>
              </a:ext>
            </a:extLst>
          </p:cNvPr>
          <p:cNvSpPr txBox="1"/>
          <p:nvPr/>
        </p:nvSpPr>
        <p:spPr>
          <a:xfrm>
            <a:off x="428135" y="4840035"/>
            <a:ext cx="5667865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 dirty="0"/>
              <a:t>E1: </a:t>
            </a:r>
            <a:r>
              <a:rPr lang="ko-KR" altLang="en-US" sz="1200" b="1" dirty="0"/>
              <a:t>가전자대</a:t>
            </a:r>
            <a:r>
              <a:rPr lang="en-US" altLang="ko-KR" sz="1200" b="1" dirty="0"/>
              <a:t>(Valence Band)</a:t>
            </a:r>
          </a:p>
          <a:p>
            <a:r>
              <a:rPr lang="ko-KR" altLang="en-US" sz="1200" dirty="0"/>
              <a:t>상대적으로 낮은 에너지 준위</a:t>
            </a:r>
          </a:p>
          <a:p>
            <a:r>
              <a:rPr lang="ko-KR" altLang="en-US" sz="1200" dirty="0"/>
              <a:t>원자에 속박된 전자들이 차지</a:t>
            </a:r>
          </a:p>
          <a:p>
            <a:r>
              <a:rPr lang="ko-KR" altLang="en-US" sz="1200" dirty="0"/>
              <a:t>전자가 여기 머물면 전류에 기여하지 않음 </a:t>
            </a:r>
            <a:r>
              <a:rPr lang="en-US" altLang="ko-KR" sz="1200" dirty="0"/>
              <a:t>(</a:t>
            </a:r>
            <a:r>
              <a:rPr lang="ko-KR" altLang="en-US" sz="1200" dirty="0"/>
              <a:t>움직일 수 없음</a:t>
            </a:r>
            <a:r>
              <a:rPr lang="en-US" altLang="ko-KR" sz="1200" dirty="0"/>
              <a:t>)</a:t>
            </a:r>
          </a:p>
          <a:p>
            <a:endParaRPr lang="en-US" altLang="ko-KR" sz="1200" dirty="0"/>
          </a:p>
          <a:p>
            <a:r>
              <a:rPr lang="en-US" altLang="ko-KR" sz="1200" b="1" dirty="0"/>
              <a:t>E2: </a:t>
            </a:r>
            <a:r>
              <a:rPr lang="ko-KR" altLang="en-US" sz="1200" b="1" dirty="0" err="1"/>
              <a:t>전도대</a:t>
            </a:r>
            <a:r>
              <a:rPr lang="en-US" altLang="ko-KR" sz="1200" b="1" dirty="0"/>
              <a:t>(Conduction Band)</a:t>
            </a:r>
          </a:p>
          <a:p>
            <a:r>
              <a:rPr lang="ko-KR" altLang="en-US" sz="1200" dirty="0"/>
              <a:t>더 높은 에너지 준위</a:t>
            </a:r>
          </a:p>
          <a:p>
            <a:r>
              <a:rPr lang="ko-KR" altLang="en-US" sz="1200" dirty="0"/>
              <a:t>전자가 이 준위에 올라오면 자유롭게 이동 가능</a:t>
            </a:r>
          </a:p>
          <a:p>
            <a:r>
              <a:rPr lang="ko-KR" altLang="en-US" sz="1200" dirty="0"/>
              <a:t>전류 흐름</a:t>
            </a:r>
            <a:r>
              <a:rPr lang="en-US" altLang="ko-KR" sz="1200" dirty="0"/>
              <a:t>, </a:t>
            </a:r>
            <a:r>
              <a:rPr lang="ko-KR" altLang="en-US" sz="1200" dirty="0"/>
              <a:t>금속의 반사 특성 등에 직접 관여</a:t>
            </a:r>
            <a:endParaRPr lang="en-US" altLang="ko-KR" sz="1200" dirty="0"/>
          </a:p>
          <a:p>
            <a:endParaRPr lang="ko-KR" altLang="en-US" sz="1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C9ECD8-9E7D-D14C-ACCD-0AD76C2EA5E2}"/>
              </a:ext>
            </a:extLst>
          </p:cNvPr>
          <p:cNvSpPr txBox="1"/>
          <p:nvPr/>
        </p:nvSpPr>
        <p:spPr>
          <a:xfrm>
            <a:off x="3609763" y="4840035"/>
            <a:ext cx="497247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1" dirty="0" err="1"/>
              <a:t>밴드갭</a:t>
            </a:r>
            <a:r>
              <a:rPr lang="en-US" altLang="ko-KR" sz="1200" b="1" dirty="0"/>
              <a:t>(Band Gap, Eg) : </a:t>
            </a:r>
            <a:r>
              <a:rPr lang="ko-KR" altLang="en-US" sz="1200" dirty="0"/>
              <a:t>가전자대와 </a:t>
            </a:r>
            <a:r>
              <a:rPr lang="ko-KR" altLang="en-US" sz="1200" dirty="0" err="1"/>
              <a:t>전도대</a:t>
            </a:r>
            <a:r>
              <a:rPr lang="ko-KR" altLang="en-US" sz="1200" dirty="0"/>
              <a:t> 사이의 에너지 차이</a:t>
            </a:r>
            <a:endParaRPr lang="en-US" altLang="ko-KR" sz="1200" dirty="0"/>
          </a:p>
          <a:p>
            <a:r>
              <a:rPr lang="ko-KR" altLang="en-US" sz="1200" dirty="0"/>
              <a:t>전자가 가전자대 → 전도대로 가려면 이만큼의 에너지가 필요</a:t>
            </a:r>
          </a:p>
        </p:txBody>
      </p:sp>
    </p:spTree>
    <p:extLst>
      <p:ext uri="{BB962C8B-B14F-4D97-AF65-F5344CB8AC3E}">
        <p14:creationId xmlns:p14="http://schemas.microsoft.com/office/powerpoint/2010/main" val="39469049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E2F4BD-659E-799A-F252-5AEA93640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금속 반응과 에너지 전환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EDAF17D-CF2B-4E2C-5DE3-EF6997BF77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53" t="15625" r="14805" b="15535"/>
          <a:stretch/>
        </p:blipFill>
        <p:spPr bwMode="auto">
          <a:xfrm>
            <a:off x="580486" y="3145460"/>
            <a:ext cx="4239306" cy="2636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35F9BF1-6BAC-083F-2515-0DECC9F5F0B1}"/>
              </a:ext>
            </a:extLst>
          </p:cNvPr>
          <p:cNvSpPr txBox="1"/>
          <p:nvPr/>
        </p:nvSpPr>
        <p:spPr>
          <a:xfrm>
            <a:off x="159026" y="1747950"/>
            <a:ext cx="115857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 금속은 </a:t>
            </a:r>
            <a:r>
              <a:rPr lang="ko-KR" altLang="en-US" dirty="0">
                <a:solidFill>
                  <a:srgbClr val="FF0000"/>
                </a:solidFill>
              </a:rPr>
              <a:t>표면전자가 빛의 대부분과 반응하여 그대로 반사파로 반사 </a:t>
            </a:r>
            <a:r>
              <a:rPr lang="en-US" altLang="ko-KR" dirty="0"/>
              <a:t>,</a:t>
            </a:r>
            <a:r>
              <a:rPr lang="ko-KR" altLang="en-US" dirty="0"/>
              <a:t>일부 나머지는 흡수되어 열에너지 변환한다</a:t>
            </a:r>
            <a:endParaRPr lang="en-US" altLang="ko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B54782-4BD3-1053-6CD4-DEEFA8BDDFD7}"/>
              </a:ext>
            </a:extLst>
          </p:cNvPr>
          <p:cNvSpPr txBox="1"/>
          <p:nvPr/>
        </p:nvSpPr>
        <p:spPr>
          <a:xfrm>
            <a:off x="398104" y="2587801"/>
            <a:ext cx="117938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최초의 빛 </a:t>
            </a:r>
            <a:r>
              <a:rPr lang="en-US" altLang="ko-KR" dirty="0"/>
              <a:t>100%.    </a:t>
            </a:r>
            <a:r>
              <a:rPr lang="ko-KR" altLang="en-US" dirty="0"/>
              <a:t>대부분 반사파</a:t>
            </a:r>
            <a:r>
              <a:rPr lang="ko-KR" altLang="en-US" sz="1100" dirty="0"/>
              <a:t> </a:t>
            </a:r>
            <a:r>
              <a:rPr lang="en-US" altLang="ko-KR" dirty="0"/>
              <a:t>-&gt; </a:t>
            </a:r>
            <a:r>
              <a:rPr lang="ko-KR" altLang="en-US" dirty="0"/>
              <a:t>눈으로 들어온 빛</a:t>
            </a:r>
            <a:r>
              <a:rPr lang="en-US" altLang="ko-KR" dirty="0"/>
              <a:t>.       </a:t>
            </a:r>
            <a:r>
              <a:rPr lang="ko-KR" altLang="en-US" sz="1200" dirty="0"/>
              <a:t>일부 파장 흡수 </a:t>
            </a:r>
            <a:r>
              <a:rPr lang="en-US" altLang="ko-KR" sz="1200" dirty="0"/>
              <a:t>(</a:t>
            </a:r>
            <a:r>
              <a:rPr lang="ko-KR" altLang="en-US" sz="1200" dirty="0"/>
              <a:t>열에너지</a:t>
            </a:r>
            <a:r>
              <a:rPr lang="en-US" altLang="ko-KR" sz="1200" dirty="0"/>
              <a:t>) + </a:t>
            </a:r>
            <a:r>
              <a:rPr lang="ko-KR" altLang="en-US" sz="1200" dirty="0"/>
              <a:t>투과</a:t>
            </a:r>
            <a:r>
              <a:rPr lang="en-US" altLang="ko-KR" sz="1200" dirty="0"/>
              <a:t>(0) + </a:t>
            </a:r>
            <a:r>
              <a:rPr lang="ko-KR" altLang="en-US" sz="1200" dirty="0"/>
              <a:t>산란</a:t>
            </a:r>
            <a:r>
              <a:rPr lang="en-US" altLang="ko-KR" sz="1200" dirty="0"/>
              <a:t>(0)</a:t>
            </a:r>
            <a:r>
              <a:rPr lang="ko-KR" altLang="en-US" sz="1200" dirty="0"/>
              <a:t> </a:t>
            </a:r>
            <a:r>
              <a:rPr lang="en-US" altLang="ko-KR" sz="1200" dirty="0"/>
              <a:t>-&gt; </a:t>
            </a:r>
            <a:r>
              <a:rPr lang="ko-KR" altLang="en-US" sz="1200" dirty="0"/>
              <a:t>사라짐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724A440-5E6C-15B4-20B9-C79CF36010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6984" y="3145460"/>
            <a:ext cx="5001768" cy="2629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6225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641C77-ADD1-ED69-99EE-120E3B57A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금속의 광자</a:t>
            </a:r>
            <a:r>
              <a:rPr lang="en-US" altLang="ko-KR" dirty="0"/>
              <a:t>-</a:t>
            </a:r>
            <a:r>
              <a:rPr lang="ko-KR" altLang="en-US" dirty="0"/>
              <a:t>전자 반응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80E9B5-2883-1F3C-E7EB-C4E2FA29EDB3}"/>
              </a:ext>
            </a:extLst>
          </p:cNvPr>
          <p:cNvSpPr txBox="1"/>
          <p:nvPr/>
        </p:nvSpPr>
        <p:spPr>
          <a:xfrm>
            <a:off x="279959" y="1369892"/>
            <a:ext cx="1163208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금속의 원자 구조는 비금속과는 다르게 </a:t>
            </a:r>
            <a:r>
              <a:rPr lang="ko-KR" altLang="en-US" b="1" dirty="0"/>
              <a:t>연속적인 에너지 밴드 구조</a:t>
            </a:r>
            <a:r>
              <a:rPr lang="ko-KR" altLang="en-US" dirty="0"/>
              <a:t>를 갖는다</a:t>
            </a:r>
            <a:r>
              <a:rPr lang="en-US" altLang="ko-KR" dirty="0"/>
              <a:t>. </a:t>
            </a:r>
            <a:r>
              <a:rPr lang="ko-KR" altLang="en-US" dirty="0"/>
              <a:t>이는 다양한 파장대의 빛과 강하게 상호작용할 수 있음을 의미한다</a:t>
            </a:r>
            <a:r>
              <a:rPr lang="en-US" altLang="ko-KR" dirty="0"/>
              <a:t>. </a:t>
            </a:r>
            <a:r>
              <a:rPr lang="ko-KR" altLang="en-US" dirty="0"/>
              <a:t>빛이 금속 표면에 도달하면</a:t>
            </a:r>
            <a:r>
              <a:rPr lang="en-US" altLang="ko-KR" dirty="0"/>
              <a:t>, </a:t>
            </a:r>
            <a:r>
              <a:rPr lang="ko-KR" altLang="en-US" dirty="0"/>
              <a:t>표면의 자유전자들이 광자의 전기장에 즉각 반응하여 </a:t>
            </a:r>
            <a:r>
              <a:rPr lang="ko-KR" altLang="en-US" b="1" dirty="0"/>
              <a:t>입사광과 동일한 주파수의 전자기파</a:t>
            </a:r>
            <a:r>
              <a:rPr lang="en-US" altLang="ko-KR" b="1" dirty="0"/>
              <a:t>(</a:t>
            </a:r>
            <a:r>
              <a:rPr lang="ko-KR" altLang="en-US" b="1" dirty="0"/>
              <a:t>반사파</a:t>
            </a:r>
            <a:r>
              <a:rPr lang="en-US" altLang="ko-KR" b="1" dirty="0"/>
              <a:t>)</a:t>
            </a:r>
            <a:r>
              <a:rPr lang="ko-KR" altLang="en-US" dirty="0"/>
              <a:t> 를 방출한다</a:t>
            </a:r>
            <a:r>
              <a:rPr lang="en-US" altLang="ko-KR" dirty="0"/>
              <a:t>. </a:t>
            </a:r>
            <a:r>
              <a:rPr lang="ko-KR" altLang="en-US" dirty="0"/>
              <a:t>동시에 금속은 특성에 따라 특정 파장대의 에너지를 </a:t>
            </a:r>
            <a:r>
              <a:rPr lang="ko-KR" altLang="en-US" b="1" dirty="0"/>
              <a:t>강하게 흡수</a:t>
            </a:r>
            <a:r>
              <a:rPr lang="ko-KR" altLang="en-US" dirty="0"/>
              <a:t>하며</a:t>
            </a:r>
            <a:r>
              <a:rPr lang="en-US" altLang="ko-KR" dirty="0"/>
              <a:t>, </a:t>
            </a:r>
            <a:r>
              <a:rPr lang="ko-KR" altLang="en-US" dirty="0"/>
              <a:t>이 흡수된 에너지는 전자의 운동 에너지로 전환되어 </a:t>
            </a:r>
            <a:r>
              <a:rPr lang="ko-KR" altLang="en-US" b="1" dirty="0"/>
              <a:t>열</a:t>
            </a:r>
            <a:r>
              <a:rPr lang="ko-KR" altLang="en-US" dirty="0"/>
              <a:t>로 방출된다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따라서 </a:t>
            </a:r>
            <a:r>
              <a:rPr lang="ko-KR" altLang="en-US" b="1" dirty="0"/>
              <a:t>흡수되지 않고 살아남은 파장들에 대해 강한 반사파가 형성되며</a:t>
            </a:r>
            <a:r>
              <a:rPr lang="en-US" altLang="ko-KR" b="1" dirty="0"/>
              <a:t>, </a:t>
            </a:r>
            <a:r>
              <a:rPr lang="ko-KR" altLang="en-US" b="1" dirty="0"/>
              <a:t>이 반사파의 스펙트럼이 금속의 고유 색상을 결정한다</a:t>
            </a:r>
            <a:r>
              <a:rPr lang="en-US" altLang="ko-KR" b="1" dirty="0"/>
              <a:t>. </a:t>
            </a:r>
            <a:r>
              <a:rPr lang="ko-KR" altLang="en-US" dirty="0"/>
              <a:t>금속에서는 반사와 흡수</a:t>
            </a:r>
            <a:r>
              <a:rPr lang="en-US" altLang="ko-KR" dirty="0"/>
              <a:t>(</a:t>
            </a:r>
            <a:r>
              <a:rPr lang="ko-KR" altLang="en-US" dirty="0"/>
              <a:t>열 변환</a:t>
            </a:r>
            <a:r>
              <a:rPr lang="en-US" altLang="ko-KR" dirty="0"/>
              <a:t>)</a:t>
            </a:r>
            <a:r>
              <a:rPr lang="ko-KR" altLang="en-US" dirty="0"/>
              <a:t>가 주로 일어나며</a:t>
            </a:r>
            <a:r>
              <a:rPr lang="en-US" altLang="ko-KR" dirty="0"/>
              <a:t>, </a:t>
            </a:r>
            <a:r>
              <a:rPr lang="ko-KR" altLang="en-US" b="1" dirty="0"/>
              <a:t>빛은 내부로 깊게 투과하지 않는다</a:t>
            </a:r>
            <a:r>
              <a:rPr lang="en-US" altLang="ko-KR" b="1" dirty="0"/>
              <a:t>.</a:t>
            </a:r>
            <a:endParaRPr lang="ko-KR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6A606C7-D26A-CE9F-7E4F-715CC687442C}"/>
              </a:ext>
            </a:extLst>
          </p:cNvPr>
          <p:cNvGrpSpPr/>
          <p:nvPr/>
        </p:nvGrpSpPr>
        <p:grpSpPr>
          <a:xfrm>
            <a:off x="6360729" y="3429000"/>
            <a:ext cx="5551312" cy="3377142"/>
            <a:chOff x="273755" y="1763633"/>
            <a:chExt cx="7487355" cy="4988887"/>
          </a:xfrm>
        </p:grpSpPr>
        <p:pic>
          <p:nvPicPr>
            <p:cNvPr id="6" name="Picture 2" descr="The reflectance of several shiny metals vs. wavelength from 0.2 to 1.2 µm. ">
              <a:extLst>
                <a:ext uri="{FF2B5EF4-FFF2-40B4-BE49-F238E27FC236}">
                  <a16:creationId xmlns:a16="http://schemas.microsoft.com/office/drawing/2014/main" id="{23E6A772-D056-C504-3867-FAE904C27FD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57" t="11422" r="5991" b="8663"/>
            <a:stretch/>
          </p:blipFill>
          <p:spPr bwMode="auto">
            <a:xfrm>
              <a:off x="273755" y="1763633"/>
              <a:ext cx="7487355" cy="49888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AF1C841F-9959-E193-EBFC-FC76A64C9C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617" t="58849" r="1465" b="15143"/>
            <a:stretch>
              <a:fillRect/>
            </a:stretch>
          </p:blipFill>
          <p:spPr>
            <a:xfrm>
              <a:off x="2789403" y="5022558"/>
              <a:ext cx="2159631" cy="1040116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pic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ED173C2D-39FE-4E63-8AB4-69048F2775A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74" t="6328" r="2873" b="7903"/>
          <a:stretch/>
        </p:blipFill>
        <p:spPr>
          <a:xfrm>
            <a:off x="279959" y="3714484"/>
            <a:ext cx="5129971" cy="2719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4292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76E1AC-BC68-2E50-88C9-30EE43DF07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8790"/>
            <a:ext cx="10515600" cy="1325563"/>
          </a:xfrm>
        </p:spPr>
        <p:txBody>
          <a:bodyPr/>
          <a:lstStyle/>
          <a:p>
            <a:r>
              <a:rPr lang="ko-KR" altLang="en-US" dirty="0"/>
              <a:t>금속</a:t>
            </a:r>
            <a:r>
              <a:rPr lang="en-US" altLang="ko-KR" dirty="0"/>
              <a:t>/</a:t>
            </a:r>
            <a:r>
              <a:rPr lang="ko-KR" altLang="en-US" dirty="0"/>
              <a:t>비금속 반사율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A9F3588-65A2-5ED7-D93F-36ADE2BA93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0800" y="2785262"/>
            <a:ext cx="5009472" cy="395237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809CCEC-E62A-E0B1-51C1-864AF953B64D}"/>
              </a:ext>
            </a:extLst>
          </p:cNvPr>
          <p:cNvSpPr txBox="1"/>
          <p:nvPr/>
        </p:nvSpPr>
        <p:spPr>
          <a:xfrm>
            <a:off x="301943" y="1544917"/>
            <a:ext cx="116850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매질의 경계에서 </a:t>
            </a:r>
            <a:r>
              <a:rPr lang="ko-KR" altLang="en-US" b="1" dirty="0"/>
              <a:t>물리적 특성</a:t>
            </a:r>
            <a:r>
              <a:rPr lang="ko-KR" altLang="en-US" dirty="0"/>
              <a:t>에 따라 </a:t>
            </a:r>
            <a:r>
              <a:rPr lang="ko-KR" altLang="en-US" b="1" dirty="0"/>
              <a:t>일부는 굴절</a:t>
            </a:r>
            <a:r>
              <a:rPr lang="en-US" altLang="ko-KR" b="1" dirty="0"/>
              <a:t>(</a:t>
            </a:r>
            <a:r>
              <a:rPr lang="ko-KR" altLang="en-US" b="1" dirty="0"/>
              <a:t>내부진입</a:t>
            </a:r>
            <a:r>
              <a:rPr lang="en-US" altLang="ko-KR" dirty="0"/>
              <a:t>)</a:t>
            </a:r>
            <a:r>
              <a:rPr lang="ko-KR" altLang="en-US" dirty="0"/>
              <a:t>하고 </a:t>
            </a:r>
            <a:r>
              <a:rPr lang="ko-KR" altLang="en-US" b="1" dirty="0"/>
              <a:t>일부는 반사</a:t>
            </a:r>
            <a:r>
              <a:rPr lang="ko-KR" altLang="en-US" dirty="0"/>
              <a:t>한다</a:t>
            </a:r>
            <a:r>
              <a:rPr lang="en-US" altLang="ko-KR" dirty="0"/>
              <a:t>. (</a:t>
            </a:r>
            <a:r>
              <a:rPr lang="ko-KR" altLang="en-US" dirty="0"/>
              <a:t>비금속은 평균 반사율</a:t>
            </a:r>
            <a:r>
              <a:rPr lang="en-US" altLang="ko-KR" dirty="0"/>
              <a:t>0.04)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7D10FFF9-D446-C3AD-91A3-4B614BF4CD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8327391"/>
              </p:ext>
            </p:extLst>
          </p:nvPr>
        </p:nvGraphicFramePr>
        <p:xfrm>
          <a:off x="4668539" y="2558373"/>
          <a:ext cx="7318476" cy="3940837"/>
        </p:xfrm>
        <a:graphic>
          <a:graphicData uri="http://schemas.openxmlformats.org/drawingml/2006/table">
            <a:tbl>
              <a:tblPr/>
              <a:tblGrid>
                <a:gridCol w="1385036">
                  <a:extLst>
                    <a:ext uri="{9D8B030D-6E8A-4147-A177-3AD203B41FA5}">
                      <a16:colId xmlns:a16="http://schemas.microsoft.com/office/drawing/2014/main" val="2091671186"/>
                    </a:ext>
                  </a:extLst>
                </a:gridCol>
                <a:gridCol w="904240">
                  <a:extLst>
                    <a:ext uri="{9D8B030D-6E8A-4147-A177-3AD203B41FA5}">
                      <a16:colId xmlns:a16="http://schemas.microsoft.com/office/drawing/2014/main" val="254292454"/>
                    </a:ext>
                  </a:extLst>
                </a:gridCol>
                <a:gridCol w="1168400">
                  <a:extLst>
                    <a:ext uri="{9D8B030D-6E8A-4147-A177-3AD203B41FA5}">
                      <a16:colId xmlns:a16="http://schemas.microsoft.com/office/drawing/2014/main" val="2378821000"/>
                    </a:ext>
                  </a:extLst>
                </a:gridCol>
                <a:gridCol w="3860800">
                  <a:extLst>
                    <a:ext uri="{9D8B030D-6E8A-4147-A177-3AD203B41FA5}">
                      <a16:colId xmlns:a16="http://schemas.microsoft.com/office/drawing/2014/main" val="1741635563"/>
                    </a:ext>
                  </a:extLst>
                </a:gridCol>
              </a:tblGrid>
              <a:tr h="164201">
                <a:tc>
                  <a:txBody>
                    <a:bodyPr/>
                    <a:lstStyle/>
                    <a:p>
                      <a:r>
                        <a:rPr lang="ko-KR" altLang="en-US" sz="800" dirty="0"/>
                        <a:t>물질</a:t>
                      </a:r>
                    </a:p>
                  </a:txBody>
                  <a:tcPr marL="41050" marR="41050" marT="20525" marB="20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800"/>
                        <a:t>종류</a:t>
                      </a:r>
                    </a:p>
                  </a:txBody>
                  <a:tcPr marL="41050" marR="41050" marT="20525" marB="20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800" dirty="0"/>
                        <a:t>반사율 </a:t>
                      </a:r>
                      <a:endParaRPr lang="en-US" altLang="ko-KR" sz="800" dirty="0"/>
                    </a:p>
                  </a:txBody>
                  <a:tcPr marL="41050" marR="41050" marT="20525" marB="20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800"/>
                        <a:t>특징</a:t>
                      </a:r>
                    </a:p>
                  </a:txBody>
                  <a:tcPr marL="41050" marR="41050" marT="20525" marB="20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3314709"/>
                  </a:ext>
                </a:extLst>
              </a:tr>
              <a:tr h="410504">
                <a:tc>
                  <a:txBody>
                    <a:bodyPr/>
                    <a:lstStyle/>
                    <a:p>
                      <a:r>
                        <a:rPr lang="ko-KR" altLang="en-US" sz="800" b="1" dirty="0"/>
                        <a:t>은 </a:t>
                      </a:r>
                      <a:r>
                        <a:rPr lang="en-US" altLang="ko-KR" sz="800" b="1" dirty="0"/>
                        <a:t>(</a:t>
                      </a:r>
                      <a:r>
                        <a:rPr lang="en-US" sz="800" b="1" dirty="0"/>
                        <a:t>Silver)</a:t>
                      </a:r>
                      <a:endParaRPr lang="en-US" sz="800" dirty="0"/>
                    </a:p>
                  </a:txBody>
                  <a:tcPr marL="41050" marR="41050" marT="20525" marB="20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800" dirty="0"/>
                        <a:t>금속</a:t>
                      </a:r>
                    </a:p>
                  </a:txBody>
                  <a:tcPr marL="41050" marR="41050" marT="20525" marB="20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800"/>
                        <a:t>0.95 </a:t>
                      </a:r>
                      <a:r>
                        <a:rPr lang="ko-KR" altLang="en-US" sz="800"/>
                        <a:t>이상</a:t>
                      </a:r>
                    </a:p>
                  </a:txBody>
                  <a:tcPr marL="41050" marR="41050" marT="20525" marB="20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800" dirty="0"/>
                        <a:t>매우 높은 반사율을 가짐</a:t>
                      </a:r>
                      <a:r>
                        <a:rPr lang="en-US" altLang="ko-KR" sz="800" dirty="0"/>
                        <a:t>. </a:t>
                      </a:r>
                      <a:r>
                        <a:rPr lang="ko-KR" altLang="en-US" sz="800" dirty="0"/>
                        <a:t>금속 표면은 빛을 효율적으로 반사</a:t>
                      </a:r>
                      <a:r>
                        <a:rPr lang="en-US" altLang="ko-KR" sz="800" dirty="0"/>
                        <a:t>.</a:t>
                      </a:r>
                    </a:p>
                  </a:txBody>
                  <a:tcPr marL="41050" marR="41050" marT="20525" marB="20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3804949"/>
                  </a:ext>
                </a:extLst>
              </a:tr>
              <a:tr h="533655">
                <a:tc>
                  <a:txBody>
                    <a:bodyPr/>
                    <a:lstStyle/>
                    <a:p>
                      <a:r>
                        <a:rPr lang="ko-KR" altLang="en-US" sz="800" b="1"/>
                        <a:t>알루미늄 </a:t>
                      </a:r>
                      <a:r>
                        <a:rPr lang="en-US" altLang="ko-KR" sz="800" b="1"/>
                        <a:t>(</a:t>
                      </a:r>
                      <a:r>
                        <a:rPr lang="en-US" sz="800" b="1"/>
                        <a:t>Aluminum)</a:t>
                      </a:r>
                      <a:endParaRPr lang="en-US" sz="800"/>
                    </a:p>
                  </a:txBody>
                  <a:tcPr marL="41050" marR="41050" marT="20525" marB="20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800" dirty="0"/>
                        <a:t>금속</a:t>
                      </a:r>
                    </a:p>
                  </a:txBody>
                  <a:tcPr marL="41050" marR="41050" marT="20525" marB="20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800"/>
                        <a:t>0.8 - 0.9</a:t>
                      </a:r>
                    </a:p>
                  </a:txBody>
                  <a:tcPr marL="41050" marR="41050" marT="20525" marB="20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800" dirty="0"/>
                        <a:t>빛을 잘 반사하며</a:t>
                      </a:r>
                      <a:r>
                        <a:rPr lang="en-US" altLang="ko-KR" sz="800" dirty="0"/>
                        <a:t>, </a:t>
                      </a:r>
                      <a:r>
                        <a:rPr lang="ko-KR" altLang="en-US" sz="800" dirty="0"/>
                        <a:t>광택이 있음</a:t>
                      </a:r>
                      <a:r>
                        <a:rPr lang="en-US" altLang="ko-KR" sz="800" dirty="0"/>
                        <a:t>. </a:t>
                      </a:r>
                      <a:r>
                        <a:rPr lang="ko-KR" altLang="en-US" sz="800" dirty="0"/>
                        <a:t>매우 부드러운 표면에서 효율적인 반사 발생</a:t>
                      </a:r>
                      <a:r>
                        <a:rPr lang="en-US" altLang="ko-KR" sz="800" dirty="0"/>
                        <a:t>.</a:t>
                      </a:r>
                    </a:p>
                  </a:txBody>
                  <a:tcPr marL="41050" marR="41050" marT="20525" marB="20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277756"/>
                  </a:ext>
                </a:extLst>
              </a:tr>
              <a:tr h="410504">
                <a:tc>
                  <a:txBody>
                    <a:bodyPr/>
                    <a:lstStyle/>
                    <a:p>
                      <a:r>
                        <a:rPr lang="ko-KR" altLang="en-US" sz="800" b="1"/>
                        <a:t>금 </a:t>
                      </a:r>
                      <a:r>
                        <a:rPr lang="en-US" altLang="ko-KR" sz="800" b="1"/>
                        <a:t>(</a:t>
                      </a:r>
                      <a:r>
                        <a:rPr lang="en-US" sz="800" b="1"/>
                        <a:t>Gold)</a:t>
                      </a:r>
                      <a:endParaRPr lang="en-US" sz="800"/>
                    </a:p>
                  </a:txBody>
                  <a:tcPr marL="41050" marR="41050" marT="20525" marB="20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800"/>
                        <a:t>금속</a:t>
                      </a:r>
                    </a:p>
                  </a:txBody>
                  <a:tcPr marL="41050" marR="41050" marT="20525" marB="20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800" dirty="0"/>
                        <a:t>0.85 - 0.88</a:t>
                      </a:r>
                    </a:p>
                  </a:txBody>
                  <a:tcPr marL="41050" marR="41050" marT="20525" marB="20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800" dirty="0"/>
                        <a:t>특유의 황금빛 광택을 가지며</a:t>
                      </a:r>
                      <a:r>
                        <a:rPr lang="en-US" altLang="ko-KR" sz="800" dirty="0"/>
                        <a:t>, </a:t>
                      </a:r>
                      <a:r>
                        <a:rPr lang="ko-KR" altLang="en-US" sz="800" dirty="0"/>
                        <a:t>적색 파장대에서 더 강한 반사를 보임</a:t>
                      </a:r>
                      <a:r>
                        <a:rPr lang="en-US" altLang="ko-KR" sz="800" dirty="0"/>
                        <a:t>.</a:t>
                      </a:r>
                    </a:p>
                  </a:txBody>
                  <a:tcPr marL="41050" marR="41050" marT="20525" marB="20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4743385"/>
                  </a:ext>
                </a:extLst>
              </a:tr>
              <a:tr h="533655">
                <a:tc>
                  <a:txBody>
                    <a:bodyPr/>
                    <a:lstStyle/>
                    <a:p>
                      <a:r>
                        <a:rPr lang="ko-KR" altLang="en-US" sz="800" b="1"/>
                        <a:t>철 </a:t>
                      </a:r>
                      <a:r>
                        <a:rPr lang="en-US" altLang="ko-KR" sz="800" b="1"/>
                        <a:t>(</a:t>
                      </a:r>
                      <a:r>
                        <a:rPr lang="en-US" sz="800" b="1"/>
                        <a:t>Iron)</a:t>
                      </a:r>
                      <a:endParaRPr lang="en-US" sz="800"/>
                    </a:p>
                  </a:txBody>
                  <a:tcPr marL="41050" marR="41050" marT="20525" marB="20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800"/>
                        <a:t>금속</a:t>
                      </a:r>
                    </a:p>
                  </a:txBody>
                  <a:tcPr marL="41050" marR="41050" marT="20525" marB="20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800" dirty="0"/>
                        <a:t>0.5 - 0.7</a:t>
                      </a:r>
                    </a:p>
                  </a:txBody>
                  <a:tcPr marL="41050" marR="41050" marT="20525" marB="20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800"/>
                        <a:t>상대적으로 낮은 반사율을 보이며</a:t>
                      </a:r>
                      <a:r>
                        <a:rPr lang="en-US" altLang="ko-KR" sz="800"/>
                        <a:t>, </a:t>
                      </a:r>
                      <a:r>
                        <a:rPr lang="ko-KR" altLang="en-US" sz="800"/>
                        <a:t>표면이 거칠면 반사율이 더욱 낮아짐</a:t>
                      </a:r>
                      <a:r>
                        <a:rPr lang="en-US" altLang="ko-KR" sz="800"/>
                        <a:t>.</a:t>
                      </a:r>
                    </a:p>
                  </a:txBody>
                  <a:tcPr marL="41050" marR="41050" marT="20525" marB="20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9692706"/>
                  </a:ext>
                </a:extLst>
              </a:tr>
              <a:tr h="410504">
                <a:tc>
                  <a:txBody>
                    <a:bodyPr/>
                    <a:lstStyle/>
                    <a:p>
                      <a:r>
                        <a:rPr lang="ko-KR" altLang="en-US" sz="800" b="1" dirty="0"/>
                        <a:t>검은 천 </a:t>
                      </a:r>
                      <a:r>
                        <a:rPr lang="en-US" altLang="ko-KR" sz="800" b="1" dirty="0"/>
                        <a:t>(</a:t>
                      </a:r>
                      <a:r>
                        <a:rPr lang="en-US" sz="800" b="1" dirty="0"/>
                        <a:t>Black Cloth)</a:t>
                      </a:r>
                      <a:endParaRPr lang="en-US" sz="800" dirty="0"/>
                    </a:p>
                  </a:txBody>
                  <a:tcPr marL="41050" marR="41050" marT="20525" marB="20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800"/>
                        <a:t>비금속</a:t>
                      </a:r>
                    </a:p>
                  </a:txBody>
                  <a:tcPr marL="41050" marR="41050" marT="20525" marB="20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800"/>
                        <a:t>0.03 - 0.05</a:t>
                      </a:r>
                    </a:p>
                  </a:txBody>
                  <a:tcPr marL="41050" marR="41050" marT="20525" marB="20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800" dirty="0"/>
                        <a:t>매우 낮은 반사율을 가지며</a:t>
                      </a:r>
                      <a:r>
                        <a:rPr lang="en-US" altLang="ko-KR" sz="800" dirty="0"/>
                        <a:t>, </a:t>
                      </a:r>
                      <a:r>
                        <a:rPr lang="ko-KR" altLang="en-US" sz="800" dirty="0"/>
                        <a:t>대부분의 빛을 흡수함</a:t>
                      </a:r>
                      <a:r>
                        <a:rPr lang="en-US" altLang="ko-KR" sz="800" dirty="0"/>
                        <a:t>.</a:t>
                      </a:r>
                    </a:p>
                  </a:txBody>
                  <a:tcPr marL="41050" marR="41050" marT="20525" marB="20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4514824"/>
                  </a:ext>
                </a:extLst>
              </a:tr>
              <a:tr h="533655">
                <a:tc>
                  <a:txBody>
                    <a:bodyPr/>
                    <a:lstStyle/>
                    <a:p>
                      <a:r>
                        <a:rPr lang="ko-KR" altLang="en-US" sz="800" b="1"/>
                        <a:t>유리 </a:t>
                      </a:r>
                      <a:r>
                        <a:rPr lang="en-US" altLang="ko-KR" sz="800" b="1"/>
                        <a:t>(</a:t>
                      </a:r>
                      <a:r>
                        <a:rPr lang="en-US" sz="800" b="1"/>
                        <a:t>Glass)</a:t>
                      </a:r>
                      <a:endParaRPr lang="en-US" sz="800"/>
                    </a:p>
                  </a:txBody>
                  <a:tcPr marL="41050" marR="41050" marT="20525" marB="20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800"/>
                        <a:t>비금속</a:t>
                      </a:r>
                    </a:p>
                  </a:txBody>
                  <a:tcPr marL="41050" marR="41050" marT="20525" marB="20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800"/>
                        <a:t>0.04 - 0.08</a:t>
                      </a:r>
                    </a:p>
                  </a:txBody>
                  <a:tcPr marL="41050" marR="41050" marT="20525" marB="20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800" dirty="0"/>
                        <a:t>빛을 일부 반사하고</a:t>
                      </a:r>
                      <a:r>
                        <a:rPr lang="en-US" altLang="ko-KR" sz="800" dirty="0"/>
                        <a:t>, </a:t>
                      </a:r>
                      <a:r>
                        <a:rPr lang="ko-KR" altLang="en-US" sz="800" dirty="0"/>
                        <a:t>대부분 투과됨</a:t>
                      </a:r>
                      <a:r>
                        <a:rPr lang="en-US" altLang="ko-KR" sz="800" dirty="0"/>
                        <a:t>. </a:t>
                      </a:r>
                      <a:r>
                        <a:rPr lang="ko-KR" altLang="en-US" sz="800" dirty="0"/>
                        <a:t>표면 거칠기에 따라 반사율이 달라짐</a:t>
                      </a:r>
                      <a:r>
                        <a:rPr lang="en-US" altLang="ko-KR" sz="800" dirty="0"/>
                        <a:t>.</a:t>
                      </a:r>
                    </a:p>
                  </a:txBody>
                  <a:tcPr marL="41050" marR="41050" marT="20525" marB="20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4690232"/>
                  </a:ext>
                </a:extLst>
              </a:tr>
              <a:tr h="533655">
                <a:tc>
                  <a:txBody>
                    <a:bodyPr/>
                    <a:lstStyle/>
                    <a:p>
                      <a:r>
                        <a:rPr lang="ko-KR" altLang="en-US" sz="800" b="1"/>
                        <a:t>플라스틱 </a:t>
                      </a:r>
                      <a:r>
                        <a:rPr lang="en-US" altLang="ko-KR" sz="800" b="1"/>
                        <a:t>(</a:t>
                      </a:r>
                      <a:r>
                        <a:rPr lang="en-US" sz="800" b="1"/>
                        <a:t>Plastic)</a:t>
                      </a:r>
                      <a:endParaRPr lang="en-US" sz="800"/>
                    </a:p>
                  </a:txBody>
                  <a:tcPr marL="41050" marR="41050" marT="20525" marB="20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800"/>
                        <a:t>비금속</a:t>
                      </a:r>
                    </a:p>
                  </a:txBody>
                  <a:tcPr marL="41050" marR="41050" marT="20525" marB="20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800"/>
                        <a:t>0.1 - 0.4</a:t>
                      </a:r>
                    </a:p>
                  </a:txBody>
                  <a:tcPr marL="41050" marR="41050" marT="20525" marB="20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800" dirty="0"/>
                        <a:t>표면에 따라 달라지며</a:t>
                      </a:r>
                      <a:r>
                        <a:rPr lang="en-US" altLang="ko-KR" sz="800" dirty="0"/>
                        <a:t>, </a:t>
                      </a:r>
                      <a:r>
                        <a:rPr lang="ko-KR" altLang="en-US" sz="800" dirty="0"/>
                        <a:t>주로 투명하거나 반투명한 물질</a:t>
                      </a:r>
                      <a:r>
                        <a:rPr lang="en-US" altLang="ko-KR" sz="800" dirty="0"/>
                        <a:t>. </a:t>
                      </a:r>
                      <a:r>
                        <a:rPr lang="ko-KR" altLang="en-US" sz="800" dirty="0"/>
                        <a:t>반사율이 낮고 빛을 많이 투과</a:t>
                      </a:r>
                      <a:r>
                        <a:rPr lang="en-US" altLang="ko-KR" sz="800" dirty="0"/>
                        <a:t>.</a:t>
                      </a:r>
                    </a:p>
                  </a:txBody>
                  <a:tcPr marL="41050" marR="41050" marT="20525" marB="20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2607844"/>
                  </a:ext>
                </a:extLst>
              </a:tr>
              <a:tr h="410504">
                <a:tc>
                  <a:txBody>
                    <a:bodyPr/>
                    <a:lstStyle/>
                    <a:p>
                      <a:r>
                        <a:rPr lang="ko-KR" altLang="en-US" sz="800" b="1" dirty="0"/>
                        <a:t>물 </a:t>
                      </a:r>
                      <a:r>
                        <a:rPr lang="en-US" altLang="ko-KR" sz="800" b="1" dirty="0"/>
                        <a:t>(</a:t>
                      </a:r>
                      <a:r>
                        <a:rPr lang="en-US" sz="800" b="1" dirty="0"/>
                        <a:t>Water)</a:t>
                      </a:r>
                      <a:endParaRPr lang="en-US" sz="800" dirty="0"/>
                    </a:p>
                  </a:txBody>
                  <a:tcPr marL="41050" marR="41050" marT="20525" marB="20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800" dirty="0"/>
                        <a:t>비금속</a:t>
                      </a:r>
                    </a:p>
                  </a:txBody>
                  <a:tcPr marL="41050" marR="41050" marT="20525" marB="20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800"/>
                        <a:t>0.02 - 0.03</a:t>
                      </a:r>
                    </a:p>
                  </a:txBody>
                  <a:tcPr marL="41050" marR="41050" marT="20525" marB="20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800" dirty="0"/>
                        <a:t>매우 낮은 반사율을 가짐</a:t>
                      </a:r>
                      <a:r>
                        <a:rPr lang="en-US" altLang="ko-KR" sz="800" dirty="0"/>
                        <a:t>. </a:t>
                      </a:r>
                      <a:r>
                        <a:rPr lang="ko-KR" altLang="en-US" sz="800" dirty="0"/>
                        <a:t>주로 투명하며 빛을 흡수하는 경향이 있음</a:t>
                      </a:r>
                      <a:r>
                        <a:rPr lang="en-US" altLang="ko-KR" sz="800" dirty="0"/>
                        <a:t>.</a:t>
                      </a:r>
                    </a:p>
                  </a:txBody>
                  <a:tcPr marL="41050" marR="41050" marT="20525" marB="20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7752883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9AD2A36C-186C-0F88-B8FE-B1160CC7ECD2}"/>
              </a:ext>
            </a:extLst>
          </p:cNvPr>
          <p:cNvSpPr txBox="1"/>
          <p:nvPr/>
        </p:nvSpPr>
        <p:spPr>
          <a:xfrm>
            <a:off x="1078088" y="5074355"/>
            <a:ext cx="1664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비금속 </a:t>
            </a:r>
            <a:r>
              <a:rPr lang="en-US" altLang="ko-KR" dirty="0"/>
              <a:t>0.96 %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3C3905-EE09-E2E5-A0B5-48FAC8784B29}"/>
              </a:ext>
            </a:extLst>
          </p:cNvPr>
          <p:cNvSpPr txBox="1"/>
          <p:nvPr/>
        </p:nvSpPr>
        <p:spPr>
          <a:xfrm>
            <a:off x="2935111" y="2600596"/>
            <a:ext cx="1664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비금속 </a:t>
            </a:r>
            <a:r>
              <a:rPr lang="en-US" altLang="ko-KR" dirty="0"/>
              <a:t>0.04 %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618F3D-4AD3-7451-2677-063106CBB793}"/>
              </a:ext>
            </a:extLst>
          </p:cNvPr>
          <p:cNvSpPr txBox="1"/>
          <p:nvPr/>
        </p:nvSpPr>
        <p:spPr>
          <a:xfrm>
            <a:off x="251960" y="2785262"/>
            <a:ext cx="756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100%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096005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B431E4-9110-48A9-1FA6-87186CEF2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빛</a:t>
            </a:r>
            <a:r>
              <a:rPr lang="en-US" altLang="ko-KR" dirty="0"/>
              <a:t>-</a:t>
            </a:r>
            <a:r>
              <a:rPr lang="ko-KR" altLang="en-US" dirty="0"/>
              <a:t>표면 시뮬레이션 모델 </a:t>
            </a:r>
            <a:r>
              <a:rPr lang="en-US" altLang="ko-KR" dirty="0"/>
              <a:t>(BSDF)</a:t>
            </a:r>
            <a:r>
              <a:rPr lang="ko-KR" altLang="en-US" dirty="0"/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E8D800-EE8F-1518-BEBD-694F03EF413B}"/>
              </a:ext>
            </a:extLst>
          </p:cNvPr>
          <p:cNvSpPr txBox="1"/>
          <p:nvPr/>
        </p:nvSpPr>
        <p:spPr>
          <a:xfrm>
            <a:off x="3055618" y="2569571"/>
            <a:ext cx="884511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/>
              <a:t>BRDF (</a:t>
            </a:r>
            <a:r>
              <a:rPr lang="ko-KR" altLang="en-US" b="1" dirty="0"/>
              <a:t>양방향 반사율 분포 함수</a:t>
            </a:r>
            <a:r>
              <a:rPr lang="en-US" altLang="ko-KR" b="1" dirty="0"/>
              <a:t>)</a:t>
            </a:r>
          </a:p>
          <a:p>
            <a:r>
              <a:rPr lang="ko-KR" altLang="en-US" dirty="0">
                <a:solidFill>
                  <a:srgbClr val="FF0000"/>
                </a:solidFill>
              </a:rPr>
              <a:t>투과 없는 불투명한 표면</a:t>
            </a:r>
            <a:r>
              <a:rPr lang="ko-KR" altLang="en-US" dirty="0"/>
              <a:t>의 한 지점 입사하여 같은 곳에서 빛이 반사하는 모델링</a:t>
            </a:r>
            <a:endParaRPr lang="en-US" altLang="ko-KR" dirty="0"/>
          </a:p>
          <a:p>
            <a:r>
              <a:rPr lang="ko-KR" altLang="en-US" dirty="0"/>
              <a:t>빛의 침투 이후 같은 곳에서 나가는 표면 산란까지 다룬다</a:t>
            </a:r>
            <a:r>
              <a:rPr lang="en-US" altLang="ko-KR" dirty="0"/>
              <a:t>.  </a:t>
            </a:r>
            <a:r>
              <a:rPr lang="ko-KR" altLang="en-US" dirty="0"/>
              <a:t>단순화된 </a:t>
            </a:r>
            <a:r>
              <a:rPr lang="en-US" altLang="ko-KR" dirty="0"/>
              <a:t>BSSRDF</a:t>
            </a:r>
          </a:p>
          <a:p>
            <a:endParaRPr lang="en-US" altLang="ko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E762FF-710C-5D7A-909A-48E79E960D7B}"/>
              </a:ext>
            </a:extLst>
          </p:cNvPr>
          <p:cNvSpPr txBox="1"/>
          <p:nvPr/>
        </p:nvSpPr>
        <p:spPr>
          <a:xfrm>
            <a:off x="3055618" y="3712645"/>
            <a:ext cx="929640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/>
              <a:t>BTDF ( </a:t>
            </a:r>
            <a:r>
              <a:rPr lang="ko-KR" altLang="en-US" sz="1600" dirty="0"/>
              <a:t>양방향 투과 분포 함수</a:t>
            </a:r>
            <a:r>
              <a:rPr lang="en-US" altLang="ko-KR" sz="1600" dirty="0"/>
              <a:t>)</a:t>
            </a:r>
          </a:p>
          <a:p>
            <a:r>
              <a:rPr lang="ko-KR" altLang="en-US" sz="1600" dirty="0"/>
              <a:t>특정방향으로 투명 또는 반투명 투명한 물질을 투과 이후 통과하는 빛을 모델링</a:t>
            </a:r>
            <a:endParaRPr lang="en-US" altLang="ko-KR" sz="1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23861C3-9F66-B983-ADB9-779777FD7CEC}"/>
              </a:ext>
            </a:extLst>
          </p:cNvPr>
          <p:cNvSpPr txBox="1"/>
          <p:nvPr/>
        </p:nvSpPr>
        <p:spPr>
          <a:xfrm>
            <a:off x="3055618" y="4419789"/>
            <a:ext cx="900684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hlinkClick r:id="rId2"/>
              </a:rPr>
              <a:t>BSSRDF</a:t>
            </a:r>
            <a:r>
              <a:rPr lang="en-US" altLang="ko-KR" sz="1600" dirty="0"/>
              <a:t> (</a:t>
            </a:r>
            <a:r>
              <a:rPr lang="ko-KR" altLang="en-US" sz="1600" dirty="0"/>
              <a:t>양방향 표면 산란 반사 분포 함수</a:t>
            </a:r>
            <a:r>
              <a:rPr lang="en-US" altLang="ko-KR" sz="1600" dirty="0"/>
              <a:t>)  BRDF+BTDF</a:t>
            </a:r>
          </a:p>
          <a:p>
            <a:r>
              <a:rPr lang="ko-KR" altLang="en-US" sz="1600" dirty="0"/>
              <a:t>투명 </a:t>
            </a:r>
            <a:r>
              <a:rPr lang="en-US" altLang="ko-KR" sz="1600" dirty="0"/>
              <a:t>or</a:t>
            </a:r>
            <a:r>
              <a:rPr lang="ko-KR" altLang="en-US" sz="1600" dirty="0"/>
              <a:t> 반투명 물질에서 표면 반사와 투과 이후의 다른 지점에서 나오는 빛 모두 다룸</a:t>
            </a:r>
            <a:endParaRPr lang="en-US" altLang="ko-KR" sz="1600" dirty="0"/>
          </a:p>
          <a:p>
            <a:r>
              <a:rPr lang="ko-KR" altLang="en-US" sz="1600" dirty="0"/>
              <a:t>피부</a:t>
            </a:r>
            <a:r>
              <a:rPr lang="en-US" altLang="ko-KR" sz="1600" dirty="0"/>
              <a:t>(</a:t>
            </a:r>
            <a:r>
              <a:rPr lang="ko-KR" altLang="en-US" sz="1600" dirty="0"/>
              <a:t>콘솔게임의 </a:t>
            </a:r>
            <a:r>
              <a:rPr lang="ko-KR" altLang="en-US" sz="1600" dirty="0" err="1"/>
              <a:t>컷씬</a:t>
            </a:r>
            <a:r>
              <a:rPr lang="en-US" altLang="ko-KR" sz="1600" dirty="0"/>
              <a:t>),</a:t>
            </a:r>
            <a:r>
              <a:rPr lang="ko-KR" altLang="en-US" sz="1600" dirty="0"/>
              <a:t>대리석</a:t>
            </a:r>
            <a:r>
              <a:rPr lang="en-US" altLang="ko-KR" sz="1600" dirty="0"/>
              <a:t>,</a:t>
            </a:r>
            <a:r>
              <a:rPr lang="ko-KR" altLang="en-US" sz="1600" dirty="0"/>
              <a:t>우유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E165DD-F61A-6B9F-B1E2-14E56D5F242E}"/>
              </a:ext>
            </a:extLst>
          </p:cNvPr>
          <p:cNvSpPr txBox="1"/>
          <p:nvPr/>
        </p:nvSpPr>
        <p:spPr>
          <a:xfrm>
            <a:off x="839201" y="1569725"/>
            <a:ext cx="108183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BSDF(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Bidirectional Scattering Distribution Function)</a:t>
            </a:r>
            <a:r>
              <a:rPr lang="en-US" altLang="ko-KR" dirty="0"/>
              <a:t> </a:t>
            </a:r>
            <a:r>
              <a:rPr lang="ko-KR" altLang="en-US" dirty="0"/>
              <a:t>양방향 산란 분포함수</a:t>
            </a:r>
            <a:r>
              <a:rPr lang="en-US" altLang="ko-KR" dirty="0"/>
              <a:t>: </a:t>
            </a:r>
            <a:r>
              <a:rPr lang="ko-KR" altLang="en-US" dirty="0"/>
              <a:t>빛의 매질이 변할 때 경계면에서 </a:t>
            </a:r>
            <a:endParaRPr lang="en-US" altLang="ko-KR" dirty="0"/>
          </a:p>
          <a:p>
            <a:r>
              <a:rPr lang="ko-KR" altLang="en-US" dirty="0">
                <a:solidFill>
                  <a:srgbClr val="FF0000"/>
                </a:solidFill>
              </a:rPr>
              <a:t>표면의 특성에 따라 빛이 어떻게 반사</a:t>
            </a:r>
            <a:r>
              <a:rPr lang="en-US" altLang="ko-KR" dirty="0">
                <a:solidFill>
                  <a:srgbClr val="FF0000"/>
                </a:solidFill>
              </a:rPr>
              <a:t>,</a:t>
            </a:r>
            <a:r>
              <a:rPr lang="ko-KR" altLang="en-US" dirty="0">
                <a:solidFill>
                  <a:srgbClr val="FF0000"/>
                </a:solidFill>
              </a:rPr>
              <a:t>산란</a:t>
            </a:r>
            <a:r>
              <a:rPr lang="en-US" altLang="ko-KR" dirty="0">
                <a:solidFill>
                  <a:srgbClr val="FF0000"/>
                </a:solidFill>
              </a:rPr>
              <a:t>,</a:t>
            </a:r>
            <a:r>
              <a:rPr lang="ko-KR" altLang="en-US" dirty="0">
                <a:solidFill>
                  <a:srgbClr val="FF0000"/>
                </a:solidFill>
              </a:rPr>
              <a:t>투과</a:t>
            </a:r>
            <a:r>
              <a:rPr lang="en-US" altLang="ko-KR" dirty="0">
                <a:solidFill>
                  <a:srgbClr val="FF0000"/>
                </a:solidFill>
              </a:rPr>
              <a:t>,</a:t>
            </a:r>
            <a:r>
              <a:rPr lang="ko-KR" altLang="en-US" dirty="0">
                <a:solidFill>
                  <a:srgbClr val="FF0000"/>
                </a:solidFill>
              </a:rPr>
              <a:t>굴절 되는지 설명하는 수학적 함수들</a:t>
            </a:r>
            <a:r>
              <a:rPr lang="ko-KR" altLang="en-US" dirty="0"/>
              <a:t>을 통칭하는 단어</a:t>
            </a:r>
            <a:endParaRPr lang="en-US" altLang="ko-KR" dirty="0"/>
          </a:p>
          <a:p>
            <a:r>
              <a:rPr lang="en-US" altLang="ko-KR" dirty="0" err="1"/>
              <a:t>BxDF</a:t>
            </a:r>
            <a:r>
              <a:rPr lang="en-US" altLang="ko-KR" dirty="0"/>
              <a:t> </a:t>
            </a:r>
            <a:r>
              <a:rPr lang="ko-KR" altLang="en-US" dirty="0"/>
              <a:t>라고도 한다</a:t>
            </a:r>
            <a:r>
              <a:rPr lang="en-US" altLang="ko-KR" dirty="0"/>
              <a:t>.  </a:t>
            </a:r>
            <a:r>
              <a:rPr lang="ko-KR" altLang="en-US" dirty="0"/>
              <a:t>  </a:t>
            </a:r>
            <a:endParaRPr lang="en-US" altLang="ko-K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4B574B2-2CFA-80C2-6016-A6B355D1CF3C}"/>
              </a:ext>
            </a:extLst>
          </p:cNvPr>
          <p:cNvSpPr txBox="1"/>
          <p:nvPr/>
        </p:nvSpPr>
        <p:spPr>
          <a:xfrm>
            <a:off x="3153678" y="6050263"/>
            <a:ext cx="85039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물리기반 렌더링의 이론에서 구현까지의 책은 </a:t>
            </a:r>
            <a:r>
              <a:rPr lang="en-US" altLang="ko-KR" dirty="0"/>
              <a:t>3</a:t>
            </a:r>
            <a:r>
              <a:rPr lang="ko-KR" altLang="en-US" dirty="0"/>
              <a:t>가지 모두 설명</a:t>
            </a:r>
            <a:endParaRPr lang="en-US" altLang="ko-KR" dirty="0"/>
          </a:p>
          <a:p>
            <a:r>
              <a:rPr lang="ko-KR" altLang="en-US" dirty="0"/>
              <a:t>게임과 일반적인 </a:t>
            </a:r>
            <a:r>
              <a:rPr lang="en-US" altLang="ko-KR" dirty="0"/>
              <a:t>PBR </a:t>
            </a:r>
            <a:r>
              <a:rPr lang="ko-KR" altLang="en-US" dirty="0"/>
              <a:t>은 </a:t>
            </a:r>
            <a:r>
              <a:rPr lang="en-US" altLang="ko-KR" dirty="0"/>
              <a:t>BRDF</a:t>
            </a:r>
            <a:r>
              <a:rPr lang="ko-KR" altLang="en-US" dirty="0"/>
              <a:t>을 다루는 것 이다</a:t>
            </a:r>
            <a:r>
              <a:rPr lang="en-US" altLang="ko-KR" dirty="0"/>
              <a:t>.</a:t>
            </a:r>
            <a:r>
              <a:rPr lang="ko-KR" altLang="en-US" dirty="0"/>
              <a:t>   </a:t>
            </a:r>
          </a:p>
        </p:txBody>
      </p:sp>
      <p:sp>
        <p:nvSpPr>
          <p:cNvPr id="12" name="AutoShape 6">
            <a:extLst>
              <a:ext uri="{FF2B5EF4-FFF2-40B4-BE49-F238E27FC236}">
                <a16:creationId xmlns:a16="http://schemas.microsoft.com/office/drawing/2014/main" id="{0714BBC7-8E07-F83F-9EF2-24C9EB2E2CE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3" name="AutoShape 8">
            <a:extLst>
              <a:ext uri="{FF2B5EF4-FFF2-40B4-BE49-F238E27FC236}">
                <a16:creationId xmlns:a16="http://schemas.microsoft.com/office/drawing/2014/main" id="{3CF34C8C-4246-D25E-9F94-780C451BAB5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C038A4B5-AC95-C52E-723D-92D34D545B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266" y="2569571"/>
            <a:ext cx="2558614" cy="3480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1327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1053D3-6A43-6101-6E74-207207EAC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BSDF</a:t>
            </a:r>
            <a:r>
              <a:rPr lang="ko-KR" altLang="en-US" dirty="0"/>
              <a:t>가 </a:t>
            </a:r>
            <a:r>
              <a:rPr lang="ko-KR" altLang="en-US" dirty="0" err="1"/>
              <a:t>준수해야하는</a:t>
            </a:r>
            <a:r>
              <a:rPr lang="ko-KR" altLang="en-US" dirty="0"/>
              <a:t> 것들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83F260-9517-B136-BC15-E4ED0053E9F5}"/>
              </a:ext>
            </a:extLst>
          </p:cNvPr>
          <p:cNvSpPr txBox="1"/>
          <p:nvPr/>
        </p:nvSpPr>
        <p:spPr>
          <a:xfrm>
            <a:off x="838200" y="2095500"/>
            <a:ext cx="9528571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에너지 보존</a:t>
            </a:r>
            <a:endParaRPr lang="en-US" altLang="ko-KR" dirty="0"/>
          </a:p>
          <a:p>
            <a:r>
              <a:rPr lang="en-US" altLang="ko-KR" b="0" i="0" dirty="0">
                <a:effectLst/>
                <a:latin typeface="Söhne"/>
              </a:rPr>
              <a:t>BSDF</a:t>
            </a:r>
            <a:r>
              <a:rPr lang="ko-KR" altLang="en-US" b="0" i="0" dirty="0">
                <a:effectLst/>
                <a:latin typeface="Söhne"/>
              </a:rPr>
              <a:t>는 에너지를 보존해야 합니다</a:t>
            </a:r>
            <a:r>
              <a:rPr lang="en-US" altLang="ko-KR" b="0" i="0" dirty="0">
                <a:effectLst/>
                <a:latin typeface="Söhne"/>
              </a:rPr>
              <a:t>. </a:t>
            </a:r>
            <a:r>
              <a:rPr lang="ko-KR" altLang="en-US" dirty="0">
                <a:latin typeface="Söhne"/>
              </a:rPr>
              <a:t>나가는</a:t>
            </a:r>
            <a:r>
              <a:rPr lang="ko-KR" altLang="en-US" b="0" i="0" dirty="0">
                <a:effectLst/>
                <a:latin typeface="Söhne"/>
              </a:rPr>
              <a:t> 총 빛 에너지가 들어오는 에너지를 </a:t>
            </a:r>
            <a:endParaRPr lang="en-US" altLang="ko-KR" b="0" i="0" dirty="0">
              <a:effectLst/>
              <a:latin typeface="Söhne"/>
            </a:endParaRPr>
          </a:p>
          <a:p>
            <a:r>
              <a:rPr lang="ko-KR" altLang="en-US" b="0" i="0" dirty="0">
                <a:effectLst/>
                <a:latin typeface="Söhne"/>
              </a:rPr>
              <a:t>초과해서는 안된다</a:t>
            </a:r>
            <a:r>
              <a:rPr lang="en-US" altLang="ko-KR" b="0" i="0" dirty="0">
                <a:effectLst/>
                <a:latin typeface="Söhne"/>
              </a:rPr>
              <a:t>. </a:t>
            </a:r>
            <a:r>
              <a:rPr lang="ko-KR" altLang="en-US" b="0" i="0" dirty="0">
                <a:effectLst/>
                <a:latin typeface="Söhne"/>
              </a:rPr>
              <a:t>즉 반사</a:t>
            </a:r>
            <a:r>
              <a:rPr lang="en-US" altLang="ko-KR" b="0" i="0" dirty="0">
                <a:effectLst/>
                <a:latin typeface="Söhne"/>
              </a:rPr>
              <a:t>, </a:t>
            </a:r>
            <a:r>
              <a:rPr lang="ko-KR" altLang="en-US" b="0" i="0" dirty="0">
                <a:effectLst/>
                <a:latin typeface="Söhne"/>
              </a:rPr>
              <a:t>흡수</a:t>
            </a:r>
            <a:r>
              <a:rPr lang="en-US" altLang="ko-KR" b="0" i="0" dirty="0">
                <a:effectLst/>
                <a:latin typeface="Söhne"/>
              </a:rPr>
              <a:t>,</a:t>
            </a:r>
            <a:r>
              <a:rPr lang="ko-KR" altLang="en-US" b="0" i="0" dirty="0">
                <a:effectLst/>
                <a:latin typeface="Söhne"/>
              </a:rPr>
              <a:t>투과</a:t>
            </a:r>
            <a:r>
              <a:rPr lang="en-US" altLang="ko-KR" b="0" i="0" dirty="0">
                <a:effectLst/>
                <a:latin typeface="Söhne"/>
              </a:rPr>
              <a:t>,</a:t>
            </a:r>
            <a:r>
              <a:rPr lang="ko-KR" altLang="en-US" b="0" i="0" dirty="0">
                <a:effectLst/>
                <a:latin typeface="Söhne"/>
              </a:rPr>
              <a:t>산란 과정을 통하여 분산 될 뿐이다</a:t>
            </a:r>
            <a:r>
              <a:rPr lang="en-US" altLang="ko-KR" b="0" i="0" dirty="0">
                <a:effectLst/>
                <a:latin typeface="Söhne"/>
              </a:rPr>
              <a:t>.</a:t>
            </a:r>
          </a:p>
          <a:p>
            <a:r>
              <a:rPr lang="ko-KR" altLang="en-US" b="0" i="0" dirty="0">
                <a:effectLst/>
                <a:latin typeface="Söhne"/>
              </a:rPr>
              <a:t>입사된 빛 양 </a:t>
            </a:r>
            <a:r>
              <a:rPr lang="en-US" altLang="ko-KR" b="0" i="0" dirty="0">
                <a:effectLst/>
                <a:latin typeface="Söhne"/>
              </a:rPr>
              <a:t>= </a:t>
            </a:r>
            <a:r>
              <a:rPr lang="ko-KR" altLang="en-US" b="0" i="0" dirty="0">
                <a:effectLst/>
                <a:latin typeface="Söhne"/>
              </a:rPr>
              <a:t>반사 </a:t>
            </a:r>
            <a:r>
              <a:rPr lang="en-US" altLang="ko-KR" b="0" i="0" dirty="0">
                <a:effectLst/>
                <a:latin typeface="Söhne"/>
              </a:rPr>
              <a:t>+ </a:t>
            </a:r>
            <a:r>
              <a:rPr lang="ko-KR" altLang="en-US" b="0" i="0" dirty="0">
                <a:effectLst/>
                <a:latin typeface="Söhne"/>
              </a:rPr>
              <a:t>흡수</a:t>
            </a:r>
            <a:r>
              <a:rPr lang="en-US" altLang="ko-KR" b="0" i="0" dirty="0">
                <a:effectLst/>
                <a:latin typeface="Söhne"/>
              </a:rPr>
              <a:t>(</a:t>
            </a:r>
            <a:r>
              <a:rPr lang="ko-KR" altLang="en-US" b="0" i="0" dirty="0">
                <a:effectLst/>
                <a:latin typeface="Söhne"/>
              </a:rPr>
              <a:t>열</a:t>
            </a:r>
            <a:r>
              <a:rPr lang="en-US" altLang="ko-KR" b="0" i="0" dirty="0">
                <a:effectLst/>
                <a:latin typeface="Söhne"/>
              </a:rPr>
              <a:t>)</a:t>
            </a:r>
            <a:r>
              <a:rPr lang="ko-KR" altLang="en-US" b="0" i="0" dirty="0">
                <a:effectLst/>
                <a:latin typeface="Söhne"/>
              </a:rPr>
              <a:t> </a:t>
            </a:r>
            <a:r>
              <a:rPr lang="en-US" altLang="ko-KR" b="0" i="0" dirty="0">
                <a:effectLst/>
                <a:latin typeface="Söhne"/>
              </a:rPr>
              <a:t>+ </a:t>
            </a:r>
            <a:r>
              <a:rPr lang="ko-KR" altLang="en-US" b="0" i="0" dirty="0">
                <a:effectLst/>
                <a:latin typeface="Söhne"/>
              </a:rPr>
              <a:t>투과 </a:t>
            </a:r>
            <a:r>
              <a:rPr lang="en-US" altLang="ko-KR" dirty="0">
                <a:latin typeface="Söhne"/>
              </a:rPr>
              <a:t>+ </a:t>
            </a:r>
            <a:r>
              <a:rPr lang="ko-KR" altLang="en-US" dirty="0" err="1">
                <a:latin typeface="Söhne"/>
              </a:rPr>
              <a:t>표면산란</a:t>
            </a:r>
            <a:r>
              <a:rPr lang="ko-KR" altLang="en-US" b="0" i="0" dirty="0">
                <a:effectLst/>
                <a:latin typeface="Söhne"/>
              </a:rPr>
              <a:t>  ≥  </a:t>
            </a:r>
            <a:r>
              <a:rPr lang="ko-KR" altLang="en-US" b="0" i="0" dirty="0" err="1">
                <a:effectLst/>
                <a:latin typeface="Söhne"/>
              </a:rPr>
              <a:t>나가는빛의</a:t>
            </a:r>
            <a:r>
              <a:rPr lang="ko-KR" altLang="en-US" b="0" i="0" dirty="0">
                <a:effectLst/>
                <a:latin typeface="Söhne"/>
              </a:rPr>
              <a:t> 양</a:t>
            </a:r>
            <a:endParaRPr lang="en-US" altLang="ko-KR" b="0" i="0" dirty="0">
              <a:effectLst/>
              <a:latin typeface="Söhne"/>
            </a:endParaRPr>
          </a:p>
          <a:p>
            <a:endParaRPr lang="en-US" altLang="ko-KR" dirty="0"/>
          </a:p>
          <a:p>
            <a:r>
              <a:rPr lang="en-US" altLang="ko-KR" dirty="0"/>
              <a:t>2. </a:t>
            </a:r>
            <a:r>
              <a:rPr lang="ko-KR" altLang="en-US" dirty="0"/>
              <a:t>상호성</a:t>
            </a:r>
            <a:endParaRPr lang="en-US" altLang="ko-KR" dirty="0"/>
          </a:p>
          <a:p>
            <a:r>
              <a:rPr lang="ko-KR" altLang="en-US" dirty="0">
                <a:latin typeface="Söhne"/>
              </a:rPr>
              <a:t>빛의 들어오는 방향 </a:t>
            </a:r>
            <a:r>
              <a:rPr lang="en-US" altLang="ko-KR" dirty="0">
                <a:latin typeface="Söhne"/>
              </a:rPr>
              <a:t>,</a:t>
            </a:r>
            <a:r>
              <a:rPr lang="ko-KR" altLang="en-US" b="0" i="0" dirty="0">
                <a:effectLst/>
                <a:latin typeface="Söhne"/>
              </a:rPr>
              <a:t> 나가는 방향을 바꾸는 결과가 동일한 결과를 제공해야 함을 의미합니다</a:t>
            </a:r>
            <a:r>
              <a:rPr lang="en-US" altLang="ko-KR" b="0" i="0" dirty="0">
                <a:effectLst/>
                <a:latin typeface="Söhne"/>
              </a:rPr>
              <a:t>. </a:t>
            </a:r>
            <a:endParaRPr lang="en-US" altLang="ko-KR" dirty="0"/>
          </a:p>
          <a:p>
            <a:endParaRPr lang="en-US" altLang="ko-KR" dirty="0">
              <a:latin typeface="Söhne"/>
            </a:endParaRPr>
          </a:p>
          <a:p>
            <a:r>
              <a:rPr lang="en-US" altLang="ko-KR" dirty="0">
                <a:latin typeface="Söhne"/>
              </a:rPr>
              <a:t>3. </a:t>
            </a:r>
            <a:r>
              <a:rPr lang="ko-KR" altLang="en-US" dirty="0"/>
              <a:t>물리적 타당성 </a:t>
            </a:r>
            <a:endParaRPr lang="en-US" altLang="ko-KR" dirty="0"/>
          </a:p>
          <a:p>
            <a:r>
              <a:rPr lang="ko-KR" altLang="en-US" b="0" i="0" dirty="0">
                <a:effectLst/>
                <a:latin typeface="Söhne"/>
              </a:rPr>
              <a:t>물리적으로 타당해야 하며 재료의 실제 동작을 나타내야 합니다</a:t>
            </a:r>
            <a:r>
              <a:rPr lang="en-US" altLang="ko-KR" b="0" i="0" dirty="0">
                <a:effectLst/>
                <a:latin typeface="Söhne"/>
              </a:rPr>
              <a:t>. </a:t>
            </a:r>
          </a:p>
          <a:p>
            <a:r>
              <a:rPr lang="ko-KR" altLang="en-US" b="0" i="0" dirty="0">
                <a:effectLst/>
                <a:latin typeface="Söhne"/>
              </a:rPr>
              <a:t>여기에는 반사</a:t>
            </a:r>
            <a:r>
              <a:rPr lang="en-US" altLang="ko-KR" b="0" i="0" dirty="0">
                <a:effectLst/>
                <a:latin typeface="Söhne"/>
              </a:rPr>
              <a:t>,</a:t>
            </a:r>
            <a:r>
              <a:rPr lang="ko-KR" altLang="en-US" b="0" i="0" dirty="0">
                <a:effectLst/>
                <a:latin typeface="Söhne"/>
              </a:rPr>
              <a:t>흡수</a:t>
            </a:r>
            <a:r>
              <a:rPr lang="en-US" altLang="ko-KR" b="0" i="0" dirty="0">
                <a:effectLst/>
                <a:latin typeface="Söhne"/>
              </a:rPr>
              <a:t>,</a:t>
            </a:r>
            <a:r>
              <a:rPr lang="ko-KR" altLang="en-US" b="0" i="0" dirty="0">
                <a:effectLst/>
                <a:latin typeface="Söhne"/>
              </a:rPr>
              <a:t>투과</a:t>
            </a:r>
            <a:r>
              <a:rPr lang="en-US" altLang="ko-KR" b="0" i="0" dirty="0">
                <a:effectLst/>
                <a:latin typeface="Söhne"/>
              </a:rPr>
              <a:t>,</a:t>
            </a:r>
            <a:r>
              <a:rPr lang="ko-KR" altLang="en-US" b="0" i="0" dirty="0">
                <a:effectLst/>
                <a:latin typeface="Söhne"/>
              </a:rPr>
              <a:t>산란 현상의 정확한 모델링이 포함됩니다</a:t>
            </a:r>
            <a:r>
              <a:rPr lang="en-US" altLang="ko-KR" b="0" i="0" dirty="0">
                <a:effectLst/>
                <a:latin typeface="Söhne"/>
              </a:rPr>
              <a:t>.</a:t>
            </a:r>
          </a:p>
          <a:p>
            <a:r>
              <a:rPr lang="ko-KR" altLang="en-US" dirty="0">
                <a:latin typeface="Söhne"/>
              </a:rPr>
              <a:t>보통은 미세면 모델을 사용으로 물리적 타당성을 달성한다</a:t>
            </a:r>
            <a:r>
              <a:rPr lang="en-US" altLang="ko-KR" dirty="0">
                <a:latin typeface="Söhne"/>
              </a:rPr>
              <a:t>.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/>
              <a:t>블린</a:t>
            </a:r>
            <a:r>
              <a:rPr lang="ko-KR" altLang="en-US" dirty="0"/>
              <a:t> 퐁 은 </a:t>
            </a:r>
            <a:r>
              <a:rPr lang="en-US" altLang="ko-KR" dirty="0"/>
              <a:t>1,3 </a:t>
            </a:r>
            <a:r>
              <a:rPr lang="ko-KR" altLang="en-US" dirty="0"/>
              <a:t>따르지 않음 </a:t>
            </a:r>
            <a:r>
              <a:rPr lang="en-US" altLang="ko-KR" dirty="0"/>
              <a:t>( </a:t>
            </a:r>
            <a:r>
              <a:rPr lang="ko-KR" altLang="en-US" dirty="0"/>
              <a:t>그 시절 그래픽 성능에서는 실시간으론 최적</a:t>
            </a:r>
            <a:r>
              <a:rPr lang="en-US" altLang="ko-KR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결국 우리는 미세면 모델의 </a:t>
            </a:r>
            <a:r>
              <a:rPr lang="en-US" altLang="ko-KR" dirty="0"/>
              <a:t>BRDF</a:t>
            </a:r>
            <a:r>
              <a:rPr lang="ko-KR" altLang="en-US" dirty="0"/>
              <a:t>를 </a:t>
            </a:r>
            <a:r>
              <a:rPr lang="ko-KR" altLang="en-US" dirty="0" err="1"/>
              <a:t>사용할것이다</a:t>
            </a:r>
            <a:r>
              <a:rPr lang="en-US" altLang="ko-KR" dirty="0"/>
              <a:t>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492920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BC9F9A-1485-6C9F-0743-6DE7C6287D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BRDF </a:t>
            </a:r>
            <a:r>
              <a:rPr lang="ko-KR" altLang="en-US" dirty="0"/>
              <a:t>와 에너지보존 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90501A-BB85-9313-EF65-942A6DC62ECC}"/>
              </a:ext>
            </a:extLst>
          </p:cNvPr>
          <p:cNvSpPr txBox="1"/>
          <p:nvPr/>
        </p:nvSpPr>
        <p:spPr>
          <a:xfrm>
            <a:off x="272158" y="1501677"/>
            <a:ext cx="223965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Bidirectional </a:t>
            </a:r>
            <a:r>
              <a:rPr lang="ko-KR" altLang="en-US" dirty="0"/>
              <a:t>양방향</a:t>
            </a:r>
            <a:endParaRPr lang="en-US" altLang="ko-KR" dirty="0"/>
          </a:p>
          <a:p>
            <a:r>
              <a:rPr lang="en-US" altLang="ko-KR" dirty="0"/>
              <a:t>Reflectance </a:t>
            </a:r>
            <a:r>
              <a:rPr lang="ko-KR" altLang="en-US" dirty="0"/>
              <a:t>반사</a:t>
            </a:r>
            <a:endParaRPr lang="en-US" altLang="ko-KR" dirty="0"/>
          </a:p>
          <a:p>
            <a:r>
              <a:rPr lang="en-US" altLang="ko-KR" dirty="0" err="1"/>
              <a:t>Distrubution</a:t>
            </a:r>
            <a:r>
              <a:rPr lang="en-US" altLang="ko-KR" dirty="0"/>
              <a:t> </a:t>
            </a:r>
            <a:r>
              <a:rPr lang="ko-KR" altLang="en-US" dirty="0"/>
              <a:t>분포</a:t>
            </a:r>
            <a:endParaRPr lang="en-US" altLang="ko-KR" dirty="0"/>
          </a:p>
          <a:p>
            <a:r>
              <a:rPr lang="en-US" altLang="ko-KR" dirty="0"/>
              <a:t>Function </a:t>
            </a:r>
            <a:r>
              <a:rPr lang="ko-KR" altLang="en-US" dirty="0"/>
              <a:t>함수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F5486CE-7881-DF1F-153E-1ABADDDDE2CF}"/>
              </a:ext>
            </a:extLst>
          </p:cNvPr>
          <p:cNvSpPr txBox="1"/>
          <p:nvPr/>
        </p:nvSpPr>
        <p:spPr>
          <a:xfrm>
            <a:off x="2591585" y="1604013"/>
            <a:ext cx="61866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투과 없는 불투명 표면에서 반사</a:t>
            </a:r>
            <a:r>
              <a:rPr lang="ko-KR" altLang="en-US" dirty="0"/>
              <a:t>하여 시야에서 보이는 빛을 계산하는 함수를 통칭하는 용어</a:t>
            </a:r>
            <a:r>
              <a:rPr lang="en-US" altLang="ko-KR" dirty="0"/>
              <a:t>. </a:t>
            </a:r>
            <a:r>
              <a:rPr lang="ko-KR" altLang="en-US" dirty="0"/>
              <a:t>빛의 침투 이후 같은 곳에서 나가는 표면 산란까지 다룬다</a:t>
            </a:r>
            <a:r>
              <a:rPr lang="en-US" altLang="ko-KR" dirty="0"/>
              <a:t>.</a:t>
            </a: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0AB1529A-8BDF-AD43-FC3C-FE5594AD9030}"/>
              </a:ext>
            </a:extLst>
          </p:cNvPr>
          <p:cNvGrpSpPr/>
          <p:nvPr/>
        </p:nvGrpSpPr>
        <p:grpSpPr>
          <a:xfrm>
            <a:off x="239893" y="4570952"/>
            <a:ext cx="5048130" cy="2079262"/>
            <a:chOff x="4840405" y="4657226"/>
            <a:chExt cx="5048130" cy="2079262"/>
          </a:xfrm>
        </p:grpSpPr>
        <p:pic>
          <p:nvPicPr>
            <p:cNvPr id="15" name="그림 14" descr="디자인이(가) 표시된 사진&#10;&#10;자동 생성된 설명">
              <a:extLst>
                <a:ext uri="{FF2B5EF4-FFF2-40B4-BE49-F238E27FC236}">
                  <a16:creationId xmlns:a16="http://schemas.microsoft.com/office/drawing/2014/main" id="{A3072806-44F5-DB67-0417-9E987B0AB4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9671" b="22330"/>
            <a:stretch/>
          </p:blipFill>
          <p:spPr>
            <a:xfrm>
              <a:off x="4840405" y="4969366"/>
              <a:ext cx="3699971" cy="1767122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D84926B-1CDE-4F4B-CE64-0810EB051CAE}"/>
                </a:ext>
              </a:extLst>
            </p:cNvPr>
            <p:cNvSpPr txBox="1"/>
            <p:nvPr/>
          </p:nvSpPr>
          <p:spPr>
            <a:xfrm>
              <a:off x="4840405" y="5159138"/>
              <a:ext cx="1816946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00" b="1" dirty="0">
                  <a:solidFill>
                    <a:srgbClr val="FF0000"/>
                  </a:solidFill>
                </a:rPr>
                <a:t>일부는 반사</a:t>
              </a:r>
              <a:r>
                <a:rPr lang="en-US" altLang="ko-KR" sz="1000" b="1" dirty="0">
                  <a:solidFill>
                    <a:srgbClr val="FF0000"/>
                  </a:solidFill>
                </a:rPr>
                <a:t>(Reflection) </a:t>
              </a:r>
              <a:endParaRPr lang="ko-KR" altLang="en-US" sz="1000" b="1" dirty="0">
                <a:solidFill>
                  <a:srgbClr val="FF0000"/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A9EB8D3-3EB3-7001-3936-9FB4AE243050}"/>
                </a:ext>
              </a:extLst>
            </p:cNvPr>
            <p:cNvSpPr txBox="1"/>
            <p:nvPr/>
          </p:nvSpPr>
          <p:spPr>
            <a:xfrm>
              <a:off x="5606999" y="6201270"/>
              <a:ext cx="2550445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00" b="1" dirty="0">
                  <a:solidFill>
                    <a:srgbClr val="0070C0"/>
                  </a:solidFill>
                </a:rPr>
                <a:t>일부는 표면 산란</a:t>
              </a:r>
              <a:r>
                <a:rPr lang="en-US" altLang="ko-KR" sz="1000" b="1" dirty="0">
                  <a:solidFill>
                    <a:srgbClr val="0070C0"/>
                  </a:solidFill>
                </a:rPr>
                <a:t>(Surface Scattering)</a:t>
              </a:r>
              <a:endParaRPr lang="ko-KR" altLang="en-US" sz="1000" b="1" dirty="0">
                <a:solidFill>
                  <a:srgbClr val="0070C0"/>
                </a:solidFill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2EA12F5-44F4-059A-D5FC-FD786C569424}"/>
                </a:ext>
              </a:extLst>
            </p:cNvPr>
            <p:cNvSpPr txBox="1"/>
            <p:nvPr/>
          </p:nvSpPr>
          <p:spPr>
            <a:xfrm>
              <a:off x="6825103" y="4657226"/>
              <a:ext cx="3063432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00" b="1" dirty="0">
                  <a:solidFill>
                    <a:srgbClr val="FFC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입사하는 빛 의 방향 </a:t>
              </a:r>
              <a:endParaRPr lang="en-US" altLang="ko-KR" sz="10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  <a:p>
              <a:r>
                <a:rPr lang="en-US" altLang="ko-KR" sz="1000" b="1" dirty="0">
                  <a:solidFill>
                    <a:srgbClr val="FFC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                              </a:t>
              </a:r>
              <a:endParaRPr lang="ko-KR" altLang="en-US" sz="10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C31F1958-D019-3F28-41CD-04BA94426159}"/>
              </a:ext>
            </a:extLst>
          </p:cNvPr>
          <p:cNvSpPr txBox="1"/>
          <p:nvPr/>
        </p:nvSpPr>
        <p:spPr>
          <a:xfrm>
            <a:off x="351634" y="2995117"/>
            <a:ext cx="1185121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/>
              <a:t> </a:t>
            </a:r>
            <a:r>
              <a:rPr lang="en-US" altLang="ko-KR" sz="1600" dirty="0"/>
              <a:t>F(</a:t>
            </a:r>
            <a:r>
              <a:rPr lang="en-US" altLang="ko-KR" sz="1600" dirty="0" err="1"/>
              <a:t>v,h</a:t>
            </a:r>
            <a:r>
              <a:rPr lang="en-US" altLang="ko-KR" sz="1600" dirty="0"/>
              <a:t>)</a:t>
            </a:r>
            <a:r>
              <a:rPr lang="ko-KR" altLang="en-US" sz="1600" dirty="0"/>
              <a:t>에서 금속성과 빛 입사각을 고려하여 표면에서의 </a:t>
            </a:r>
            <a:r>
              <a:rPr lang="ko-KR" altLang="en-US" sz="1600" dirty="0">
                <a:solidFill>
                  <a:srgbClr val="C00000"/>
                </a:solidFill>
              </a:rPr>
              <a:t>반사</a:t>
            </a:r>
            <a:r>
              <a:rPr lang="en-US" altLang="ko-KR" sz="1600" dirty="0">
                <a:solidFill>
                  <a:srgbClr val="C00000"/>
                </a:solidFill>
              </a:rPr>
              <a:t>(Reflection)</a:t>
            </a:r>
            <a:r>
              <a:rPr lang="ko-KR" altLang="en-US" sz="1600" dirty="0"/>
              <a:t>와 </a:t>
            </a:r>
            <a:r>
              <a:rPr lang="ko-KR" altLang="en-US" sz="1600" dirty="0">
                <a:solidFill>
                  <a:schemeClr val="accent1"/>
                </a:solidFill>
                <a:latin typeface="Söhne"/>
              </a:rPr>
              <a:t>표면</a:t>
            </a:r>
            <a:r>
              <a:rPr lang="ko-KR" altLang="en-US" sz="1600" dirty="0">
                <a:solidFill>
                  <a:schemeClr val="accent1"/>
                </a:solidFill>
              </a:rPr>
              <a:t> 산란</a:t>
            </a:r>
            <a:r>
              <a:rPr lang="en-US" altLang="ko-KR" sz="1600" dirty="0">
                <a:solidFill>
                  <a:schemeClr val="accent1"/>
                </a:solidFill>
              </a:rPr>
              <a:t>(Surface Scattering)</a:t>
            </a:r>
            <a:r>
              <a:rPr lang="ko-KR" altLang="en-US" sz="1600" dirty="0"/>
              <a:t>의</a:t>
            </a:r>
            <a:r>
              <a:rPr lang="en-US" altLang="ko-KR" sz="1600" dirty="0"/>
              <a:t> </a:t>
            </a:r>
            <a:r>
              <a:rPr lang="ko-KR" altLang="en-US" sz="1600" dirty="0"/>
              <a:t>비율을 구한다 </a:t>
            </a:r>
            <a:endParaRPr lang="en-US" altLang="ko-KR" sz="1600" dirty="0"/>
          </a:p>
          <a:p>
            <a:r>
              <a:rPr lang="ko-KR" altLang="en-US" sz="1600" dirty="0"/>
              <a:t>즉</a:t>
            </a:r>
            <a:r>
              <a:rPr lang="en-US" altLang="ko-KR" sz="1600" dirty="0"/>
              <a:t>  </a:t>
            </a:r>
            <a:r>
              <a:rPr lang="ko-KR" altLang="en-US" sz="1600" dirty="0"/>
              <a:t>입사한 빛 </a:t>
            </a:r>
            <a:r>
              <a:rPr lang="en-US" altLang="ko-KR" sz="1600" dirty="0"/>
              <a:t>100% = </a:t>
            </a:r>
            <a:r>
              <a:rPr lang="ko-KR" altLang="en-US" sz="1600" dirty="0"/>
              <a:t>반사 비율 </a:t>
            </a:r>
            <a:r>
              <a:rPr lang="en-US" altLang="ko-KR" sz="1600" dirty="0"/>
              <a:t>+ </a:t>
            </a:r>
            <a:r>
              <a:rPr lang="ko-KR" altLang="en-US" sz="1600" dirty="0"/>
              <a:t>표면 산란 비율 이다</a:t>
            </a:r>
            <a:r>
              <a:rPr lang="en-US" altLang="ko-KR" sz="1600" dirty="0"/>
              <a:t>.</a:t>
            </a:r>
            <a:r>
              <a:rPr lang="ko-KR" altLang="en-US" sz="1600" dirty="0"/>
              <a:t> </a:t>
            </a:r>
            <a:r>
              <a:rPr lang="en-US" altLang="ko-KR" sz="1600" dirty="0" err="1"/>
              <a:t>kD</a:t>
            </a:r>
            <a:r>
              <a:rPr lang="en-US" altLang="ko-KR" sz="1600" dirty="0"/>
              <a:t>(</a:t>
            </a:r>
            <a:r>
              <a:rPr lang="ko-KR" altLang="en-US" sz="1600" dirty="0" err="1"/>
              <a:t>표면산란비율</a:t>
            </a:r>
            <a:r>
              <a:rPr lang="en-US" altLang="ko-KR" sz="1600" dirty="0"/>
              <a:t>) = 1 – </a:t>
            </a:r>
            <a:r>
              <a:rPr lang="en-US" altLang="ko-KR" sz="1600" dirty="0" err="1"/>
              <a:t>kS</a:t>
            </a:r>
            <a:r>
              <a:rPr lang="en-US" altLang="ko-KR" sz="1600" dirty="0"/>
              <a:t>(</a:t>
            </a:r>
            <a:r>
              <a:rPr lang="ko-KR" altLang="en-US" sz="1600" dirty="0"/>
              <a:t>반사율</a:t>
            </a:r>
            <a:r>
              <a:rPr lang="en-US" altLang="ko-KR" sz="1600" dirty="0"/>
              <a:t>) </a:t>
            </a:r>
            <a:r>
              <a:rPr lang="ko-KR" altLang="en-US" sz="1600" dirty="0"/>
              <a:t>      </a:t>
            </a:r>
            <a:r>
              <a:rPr lang="en-US" altLang="ko-KR" sz="1600" dirty="0"/>
              <a:t>                           </a:t>
            </a:r>
          </a:p>
          <a:p>
            <a:r>
              <a:rPr lang="en-US" altLang="ko-KR" sz="1600" dirty="0" err="1"/>
              <a:t>kS</a:t>
            </a:r>
            <a:r>
              <a:rPr lang="ko-KR" altLang="en-US" sz="1600" dirty="0"/>
              <a:t>는 </a:t>
            </a:r>
            <a:r>
              <a:rPr lang="en-US" altLang="ko-KR" sz="1600" dirty="0"/>
              <a:t>Specular term</a:t>
            </a:r>
            <a:r>
              <a:rPr lang="ko-KR" altLang="en-US" sz="1600" dirty="0"/>
              <a:t>에 사용되고</a:t>
            </a:r>
            <a:r>
              <a:rPr lang="en-US" altLang="ko-KR" sz="1600" dirty="0"/>
              <a:t>  </a:t>
            </a:r>
            <a:r>
              <a:rPr lang="ko-KR" altLang="en-US" sz="1600" dirty="0"/>
              <a:t>  </a:t>
            </a:r>
            <a:r>
              <a:rPr lang="en-US" altLang="ko-KR" sz="1600" dirty="0" err="1"/>
              <a:t>kD</a:t>
            </a:r>
            <a:r>
              <a:rPr lang="ko-KR" altLang="en-US" sz="1600" dirty="0"/>
              <a:t>는 </a:t>
            </a:r>
            <a:r>
              <a:rPr lang="en-US" altLang="ko-KR" sz="1600" dirty="0"/>
              <a:t>Diffuse term </a:t>
            </a:r>
            <a:r>
              <a:rPr lang="ko-KR" altLang="en-US" sz="1600" dirty="0"/>
              <a:t>에  적용한다</a:t>
            </a:r>
            <a:r>
              <a:rPr lang="en-US" altLang="ko-KR" sz="1600" dirty="0"/>
              <a:t>.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DB93257C-04BE-622B-81F4-DD9BC1CA1A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8213" y="4170723"/>
            <a:ext cx="3948112" cy="897030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87235F17-2D15-3571-6832-246C7E1CD702}"/>
              </a:ext>
            </a:extLst>
          </p:cNvPr>
          <p:cNvGrpSpPr/>
          <p:nvPr/>
        </p:nvGrpSpPr>
        <p:grpSpPr>
          <a:xfrm>
            <a:off x="8375308" y="4129315"/>
            <a:ext cx="2620425" cy="979845"/>
            <a:chOff x="8369252" y="4274679"/>
            <a:chExt cx="2620425" cy="979845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F10F4E02-E9C0-7487-7D5B-139C272332E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369252" y="4274679"/>
              <a:ext cx="2066582" cy="979845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6F6347C-7F3C-892B-628D-E1B779902367}"/>
                </a:ext>
              </a:extLst>
            </p:cNvPr>
            <p:cNvSpPr txBox="1"/>
            <p:nvPr/>
          </p:nvSpPr>
          <p:spPr>
            <a:xfrm>
              <a:off x="10343346" y="4586341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* </a:t>
              </a:r>
              <a:r>
                <a:rPr lang="en-US" altLang="ko-KR" dirty="0" err="1"/>
                <a:t>kD</a:t>
              </a:r>
              <a:endParaRPr lang="ko-KR" altLang="en-US" dirty="0"/>
            </a:p>
          </p:txBody>
        </p:sp>
      </p:grpSp>
      <p:pic>
        <p:nvPicPr>
          <p:cNvPr id="4" name="그림 3" descr="블랙, 어둠, 천체, 월광이(가) 표시된 사진&#10;&#10;자동 생성된 설명">
            <a:extLst>
              <a:ext uri="{FF2B5EF4-FFF2-40B4-BE49-F238E27FC236}">
                <a16:creationId xmlns:a16="http://schemas.microsoft.com/office/drawing/2014/main" id="{A2110A09-BCB3-C4ED-E2BE-F20756961C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6466" y="5375910"/>
            <a:ext cx="2095500" cy="14287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33546D1-6127-7945-1D2F-B744541AE043}"/>
              </a:ext>
            </a:extLst>
          </p:cNvPr>
          <p:cNvSpPr txBox="1"/>
          <p:nvPr/>
        </p:nvSpPr>
        <p:spPr>
          <a:xfrm>
            <a:off x="6096000" y="5610583"/>
            <a:ext cx="528828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Half vector = h</a:t>
            </a:r>
          </a:p>
          <a:p>
            <a:r>
              <a:rPr lang="ko-KR" altLang="en-US" sz="1400" dirty="0"/>
              <a:t>반사의 강도를 반사벡터</a:t>
            </a:r>
            <a:r>
              <a:rPr lang="en-US" altLang="ko-KR" sz="1400" dirty="0"/>
              <a:t>(R)</a:t>
            </a:r>
            <a:r>
              <a:rPr lang="ko-KR" altLang="en-US" sz="1400" dirty="0"/>
              <a:t>와 시야벡터</a:t>
            </a:r>
            <a:r>
              <a:rPr lang="en-US" altLang="ko-KR" sz="1400" dirty="0"/>
              <a:t>(V) </a:t>
            </a:r>
            <a:r>
              <a:rPr lang="ko-KR" altLang="en-US" sz="1400" dirty="0"/>
              <a:t>사이각으로 정하지만 </a:t>
            </a:r>
            <a:r>
              <a:rPr lang="en-US" altLang="ko-KR" sz="1400" dirty="0"/>
              <a:t>R</a:t>
            </a:r>
            <a:r>
              <a:rPr lang="ko-KR" altLang="en-US" sz="1400" dirty="0"/>
              <a:t>계산 량 절감을 위해 </a:t>
            </a:r>
            <a:r>
              <a:rPr lang="en-US" altLang="ko-KR" sz="1400" dirty="0"/>
              <a:t>N</a:t>
            </a:r>
            <a:r>
              <a:rPr lang="ko-KR" altLang="en-US" sz="1400" dirty="0"/>
              <a:t>과</a:t>
            </a:r>
            <a:r>
              <a:rPr lang="en-US" altLang="ko-KR" sz="1400" dirty="0"/>
              <a:t>H</a:t>
            </a:r>
            <a:r>
              <a:rPr lang="ko-KR" altLang="en-US" sz="1400" dirty="0"/>
              <a:t>의 사이각을 사용한다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C46D296-E2E4-B939-6CEC-3C827743CE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40140" y="1336552"/>
            <a:ext cx="3078805" cy="132556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6173E9B-C611-C6D6-0008-4B79486089E5}"/>
              </a:ext>
            </a:extLst>
          </p:cNvPr>
          <p:cNvSpPr txBox="1"/>
          <p:nvPr/>
        </p:nvSpPr>
        <p:spPr>
          <a:xfrm>
            <a:off x="3459224" y="3943697"/>
            <a:ext cx="269836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/>
              <a:t>Cook-Torrance </a:t>
            </a:r>
            <a:r>
              <a:rPr lang="en-US" altLang="ko-KR" sz="1400" b="1" dirty="0"/>
              <a:t>Specular</a:t>
            </a:r>
            <a:r>
              <a:rPr lang="en-US" altLang="ko-KR" sz="1400" dirty="0"/>
              <a:t> BRDF</a:t>
            </a:r>
            <a:endParaRPr lang="ko-KR" altLang="en-US" sz="1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DFDA453-5674-6A11-A4D9-1F5F54DFDC89}"/>
              </a:ext>
            </a:extLst>
          </p:cNvPr>
          <p:cNvSpPr txBox="1"/>
          <p:nvPr/>
        </p:nvSpPr>
        <p:spPr>
          <a:xfrm>
            <a:off x="8375308" y="3990815"/>
            <a:ext cx="12819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 dirty="0"/>
              <a:t>Diffuse</a:t>
            </a:r>
            <a:r>
              <a:rPr lang="en-US" altLang="ko-KR" sz="1200" dirty="0"/>
              <a:t> BRDF</a:t>
            </a:r>
            <a:endParaRPr lang="ko-KR" altLang="en-US" sz="1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9DEBB5F-8184-EB1B-3F1E-4D986FE85E98}"/>
              </a:ext>
            </a:extLst>
          </p:cNvPr>
          <p:cNvSpPr txBox="1"/>
          <p:nvPr/>
        </p:nvSpPr>
        <p:spPr>
          <a:xfrm>
            <a:off x="9926049" y="3866752"/>
            <a:ext cx="8803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/>
              <a:t>BaseColor</a:t>
            </a:r>
            <a:endParaRPr lang="en-US" altLang="ko-KR" sz="1200" dirty="0"/>
          </a:p>
          <a:p>
            <a:r>
              <a:rPr lang="en-US" altLang="ko-KR" sz="1200" dirty="0"/>
              <a:t>Texture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6076871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534DC5-9D58-3A85-4905-47CA89A9E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학습목표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A5C34C-C4AC-A319-4917-892273620FF8}"/>
              </a:ext>
            </a:extLst>
          </p:cNvPr>
          <p:cNvSpPr txBox="1"/>
          <p:nvPr/>
        </p:nvSpPr>
        <p:spPr>
          <a:xfrm>
            <a:off x="654050" y="1862088"/>
            <a:ext cx="1043305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사람의 눈과 빛의 자연 현상을 이해합니다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빛 표면 시뮬레이션</a:t>
            </a:r>
            <a:r>
              <a:rPr lang="en-US" altLang="ko-KR" dirty="0"/>
              <a:t> </a:t>
            </a:r>
            <a:r>
              <a:rPr lang="ko-KR" altLang="en-US" dirty="0"/>
              <a:t>모델의 종류 </a:t>
            </a:r>
            <a:r>
              <a:rPr lang="en-US" altLang="ko-KR" dirty="0"/>
              <a:t>(BSDF)</a:t>
            </a:r>
            <a:r>
              <a:rPr lang="ko-KR" altLang="en-US" dirty="0"/>
              <a:t>를 이해합니다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3.  BRDF</a:t>
            </a:r>
            <a:r>
              <a:rPr lang="ko-KR" altLang="en-US" dirty="0"/>
              <a:t>의 반사</a:t>
            </a:r>
            <a:r>
              <a:rPr lang="en-US" altLang="ko-KR" dirty="0"/>
              <a:t>(Reflection)</a:t>
            </a:r>
            <a:r>
              <a:rPr lang="ko-KR" altLang="en-US" dirty="0"/>
              <a:t>와 표면 산란</a:t>
            </a:r>
            <a:r>
              <a:rPr lang="en-US" altLang="ko-KR" dirty="0"/>
              <a:t>(Surface Scattering)</a:t>
            </a:r>
            <a:r>
              <a:rPr lang="ko-KR" altLang="en-US" dirty="0"/>
              <a:t>의 에너지 보존을 이해합니다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4. Diffuse</a:t>
            </a:r>
            <a:r>
              <a:rPr lang="ko-KR" altLang="en-US" dirty="0"/>
              <a:t> </a:t>
            </a:r>
            <a:r>
              <a:rPr lang="en-US" altLang="ko-KR" dirty="0"/>
              <a:t>BRDF</a:t>
            </a:r>
            <a:r>
              <a:rPr lang="ko-KR" altLang="en-US" dirty="0"/>
              <a:t>와 </a:t>
            </a:r>
            <a:r>
              <a:rPr lang="en-US" altLang="ko-KR" dirty="0"/>
              <a:t>, </a:t>
            </a:r>
            <a:r>
              <a:rPr lang="ko-KR" altLang="en-US" dirty="0"/>
              <a:t>쿡</a:t>
            </a:r>
            <a:r>
              <a:rPr lang="en-US" altLang="ko-KR" dirty="0"/>
              <a:t>-</a:t>
            </a:r>
            <a:r>
              <a:rPr lang="ko-KR" altLang="en-US" dirty="0" err="1"/>
              <a:t>토렌스</a:t>
            </a:r>
            <a:r>
              <a:rPr lang="ko-KR" altLang="en-US" dirty="0"/>
              <a:t> </a:t>
            </a:r>
            <a:r>
              <a:rPr lang="en-US" altLang="ko-KR" dirty="0"/>
              <a:t>Specular BRDF</a:t>
            </a:r>
            <a:r>
              <a:rPr lang="ko-KR" altLang="en-US" dirty="0"/>
              <a:t>의 </a:t>
            </a:r>
            <a:r>
              <a:rPr lang="en-US" altLang="ko-KR" dirty="0"/>
              <a:t>F D G </a:t>
            </a:r>
            <a:r>
              <a:rPr lang="ko-KR" altLang="en-US" dirty="0"/>
              <a:t>함수를 이해합니다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5. </a:t>
            </a:r>
            <a:r>
              <a:rPr lang="ko-KR" altLang="en-US" dirty="0"/>
              <a:t>단일 </a:t>
            </a:r>
            <a:r>
              <a:rPr lang="ko-KR" altLang="en-US" dirty="0" err="1"/>
              <a:t>디렉션</a:t>
            </a:r>
            <a:r>
              <a:rPr lang="ko-KR" altLang="en-US" dirty="0"/>
              <a:t> 라이트</a:t>
            </a:r>
            <a:r>
              <a:rPr lang="en-US" altLang="ko-KR" dirty="0"/>
              <a:t>(</a:t>
            </a:r>
            <a:r>
              <a:rPr lang="ko-KR" altLang="en-US" dirty="0"/>
              <a:t>방향</a:t>
            </a:r>
            <a:r>
              <a:rPr lang="en-US" altLang="ko-KR" dirty="0"/>
              <a:t>,</a:t>
            </a:r>
            <a:r>
              <a:rPr lang="ko-KR" altLang="en-US" dirty="0"/>
              <a:t>강도</a:t>
            </a:r>
            <a:r>
              <a:rPr lang="en-US" altLang="ko-KR" dirty="0"/>
              <a:t>)</a:t>
            </a:r>
            <a:r>
              <a:rPr lang="ko-KR" altLang="en-US" dirty="0"/>
              <a:t>에서 </a:t>
            </a:r>
            <a:r>
              <a:rPr lang="en-US" altLang="ko-KR" dirty="0" err="1"/>
              <a:t>metalness,roughness</a:t>
            </a:r>
            <a:r>
              <a:rPr lang="en-US" altLang="ko-KR" dirty="0"/>
              <a:t> </a:t>
            </a:r>
            <a:r>
              <a:rPr lang="ko-KR" altLang="en-US" dirty="0" err="1"/>
              <a:t>쉐이더</a:t>
            </a:r>
            <a:r>
              <a:rPr lang="ko-KR" altLang="en-US" dirty="0"/>
              <a:t> 상수를 선언해서 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Diffuse</a:t>
            </a:r>
            <a:r>
              <a:rPr lang="ko-KR" altLang="en-US" dirty="0"/>
              <a:t> </a:t>
            </a:r>
            <a:r>
              <a:rPr lang="en-US" altLang="ko-KR" dirty="0"/>
              <a:t>BRDF , Specular</a:t>
            </a:r>
            <a:r>
              <a:rPr lang="ko-KR" altLang="en-US" dirty="0"/>
              <a:t> </a:t>
            </a:r>
            <a:r>
              <a:rPr lang="en-US" altLang="ko-KR" dirty="0"/>
              <a:t>BRDF(Cook-Torrance) </a:t>
            </a:r>
            <a:r>
              <a:rPr lang="ko-KR" altLang="en-US" dirty="0"/>
              <a:t>를 구현합니다</a:t>
            </a:r>
            <a:r>
              <a:rPr lang="en-US" altLang="ko-KR" dirty="0"/>
              <a:t>. ( </a:t>
            </a:r>
            <a:r>
              <a:rPr lang="en-US" altLang="ko-KR" dirty="0" err="1"/>
              <a:t>imgui</a:t>
            </a:r>
            <a:r>
              <a:rPr lang="ko-KR" altLang="en-US" dirty="0"/>
              <a:t>로 조절하면서 확인</a:t>
            </a:r>
            <a:r>
              <a:rPr lang="en-US" altLang="ko-KR" dirty="0"/>
              <a:t>)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6. </a:t>
            </a:r>
            <a:r>
              <a:rPr lang="ko-KR" altLang="en-US" dirty="0"/>
              <a:t>텍스처 맵핑 소스를 활용하여 </a:t>
            </a:r>
            <a:r>
              <a:rPr lang="en-US" altLang="ko-KR" dirty="0" err="1"/>
              <a:t>metalness</a:t>
            </a:r>
            <a:r>
              <a:rPr lang="en-US" altLang="ko-KR" dirty="0"/>
              <a:t>, roughness</a:t>
            </a:r>
            <a:r>
              <a:rPr lang="ko-KR" altLang="en-US" dirty="0"/>
              <a:t>를</a:t>
            </a:r>
            <a:r>
              <a:rPr lang="en-US" altLang="ko-KR" dirty="0"/>
              <a:t> </a:t>
            </a:r>
            <a:r>
              <a:rPr lang="ko-KR" altLang="en-US" dirty="0"/>
              <a:t>처리합니다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212316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A36806-69C5-B285-4575-B038F6D94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최종 반사율 방정식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EA8C60-CC06-AC5C-96EA-A11553953C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4068" y="3146722"/>
            <a:ext cx="2295525" cy="2409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DDBC174-FBB7-39B8-6E88-1C02C1B3DB7A}"/>
              </a:ext>
            </a:extLst>
          </p:cNvPr>
          <p:cNvSpPr txBox="1"/>
          <p:nvPr/>
        </p:nvSpPr>
        <p:spPr>
          <a:xfrm>
            <a:off x="3795576" y="4425653"/>
            <a:ext cx="7449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  표면에서 적용되는 실제 빛의 강도는 </a:t>
            </a:r>
            <a:r>
              <a:rPr lang="ko-KR" altLang="en-US" dirty="0" err="1"/>
              <a:t>램버트</a:t>
            </a:r>
            <a:r>
              <a:rPr lang="ko-KR" altLang="en-US" dirty="0"/>
              <a:t> </a:t>
            </a:r>
            <a:r>
              <a:rPr lang="ko-KR" altLang="en-US" dirty="0" err="1"/>
              <a:t>코싸인</a:t>
            </a:r>
            <a:r>
              <a:rPr lang="ko-KR" altLang="en-US" dirty="0"/>
              <a:t> 을 사용합니다</a:t>
            </a:r>
            <a:r>
              <a:rPr lang="en-US" altLang="ko-KR" dirty="0"/>
              <a:t>.</a:t>
            </a:r>
            <a:r>
              <a:rPr lang="ko-KR" altLang="en-US" dirty="0"/>
              <a:t> 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EC0C98-7603-3041-ED51-E3D7372493E3}"/>
              </a:ext>
            </a:extLst>
          </p:cNvPr>
          <p:cNvSpPr txBox="1"/>
          <p:nvPr/>
        </p:nvSpPr>
        <p:spPr>
          <a:xfrm>
            <a:off x="1177291" y="1989988"/>
            <a:ext cx="85572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하나의 빛에 해당되는 식은 다음과 같다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( </a:t>
            </a:r>
            <a:r>
              <a:rPr lang="en-US" altLang="ko-KR" dirty="0" err="1"/>
              <a:t>SpecularBRDF</a:t>
            </a:r>
            <a:r>
              <a:rPr lang="ko-KR" altLang="en-US" dirty="0"/>
              <a:t>결과</a:t>
            </a:r>
            <a:r>
              <a:rPr lang="en-US" altLang="ko-KR" dirty="0"/>
              <a:t> + </a:t>
            </a:r>
            <a:r>
              <a:rPr lang="en-US" altLang="ko-KR" dirty="0" err="1"/>
              <a:t>DiffuseBRDF</a:t>
            </a:r>
            <a:r>
              <a:rPr lang="ko-KR" altLang="en-US" dirty="0"/>
              <a:t>결과</a:t>
            </a:r>
            <a:r>
              <a:rPr lang="en-US" altLang="ko-KR" dirty="0"/>
              <a:t>) * </a:t>
            </a:r>
            <a:r>
              <a:rPr lang="ko-KR" altLang="en-US" dirty="0"/>
              <a:t>빛의 강도</a:t>
            </a:r>
            <a:r>
              <a:rPr lang="en-US" altLang="ko-KR" dirty="0"/>
              <a:t>(Radiance)</a:t>
            </a:r>
            <a:r>
              <a:rPr lang="ko-KR" altLang="en-US" dirty="0"/>
              <a:t> </a:t>
            </a:r>
            <a:r>
              <a:rPr lang="en-US" altLang="ko-KR" dirty="0"/>
              <a:t>* </a:t>
            </a:r>
            <a:r>
              <a:rPr lang="en-US" altLang="ko-KR" dirty="0" err="1"/>
              <a:t>NdotL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B61F74-092E-0B8A-B384-68AAD9EE1F72}"/>
              </a:ext>
            </a:extLst>
          </p:cNvPr>
          <p:cNvSpPr txBox="1"/>
          <p:nvPr/>
        </p:nvSpPr>
        <p:spPr>
          <a:xfrm>
            <a:off x="6035040" y="2670689"/>
            <a:ext cx="15316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float3 RGB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6C399DB-2E3E-25DA-85EA-7619B18D985E}"/>
              </a:ext>
            </a:extLst>
          </p:cNvPr>
          <p:cNvSpPr txBox="1"/>
          <p:nvPr/>
        </p:nvSpPr>
        <p:spPr>
          <a:xfrm>
            <a:off x="7863268" y="2624796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 0.0~1.0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920FDF8-66ED-8D0A-335E-CAEFB88AB1D4}"/>
              </a:ext>
            </a:extLst>
          </p:cNvPr>
          <p:cNvSpPr/>
          <p:nvPr/>
        </p:nvSpPr>
        <p:spPr>
          <a:xfrm>
            <a:off x="7955281" y="2156460"/>
            <a:ext cx="891540" cy="883561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8B36F224-CA85-AFEB-27BC-66F35E102EDF}"/>
              </a:ext>
            </a:extLst>
          </p:cNvPr>
          <p:cNvCxnSpPr/>
          <p:nvPr/>
        </p:nvCxnSpPr>
        <p:spPr>
          <a:xfrm flipH="1">
            <a:off x="3870960" y="3146722"/>
            <a:ext cx="4191000" cy="8537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 descr="블랙, 어둠, 천체, 월광이(가) 표시된 사진&#10;&#10;자동 생성된 설명">
            <a:extLst>
              <a:ext uri="{FF2B5EF4-FFF2-40B4-BE49-F238E27FC236}">
                <a16:creationId xmlns:a16="http://schemas.microsoft.com/office/drawing/2014/main" id="{AAE6FBA4-893C-D226-FC0A-22ACE3632A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2744" y="1693463"/>
            <a:ext cx="2095500" cy="142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4704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E7C50E-A8E0-D862-0D47-219CA0C337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미세면 모델 </a:t>
            </a:r>
            <a:r>
              <a:rPr lang="en-US" altLang="ko-KR" dirty="0"/>
              <a:t>(Microfacet model) 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763CE39-ED54-4B21-E452-E9EA303792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826" r="10039"/>
          <a:stretch/>
        </p:blipFill>
        <p:spPr>
          <a:xfrm>
            <a:off x="614199" y="1534681"/>
            <a:ext cx="3249142" cy="180553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F980B23-0498-E90D-CABC-2729A2CAD5AC}"/>
              </a:ext>
            </a:extLst>
          </p:cNvPr>
          <p:cNvSpPr txBox="1"/>
          <p:nvPr/>
        </p:nvSpPr>
        <p:spPr>
          <a:xfrm>
            <a:off x="4331970" y="1975782"/>
            <a:ext cx="7315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하나의 </a:t>
            </a:r>
            <a:r>
              <a:rPr lang="ko-KR" altLang="en-US" dirty="0" err="1"/>
              <a:t>프래그먼트는</a:t>
            </a:r>
            <a:r>
              <a:rPr lang="ko-KR" altLang="en-US" dirty="0"/>
              <a:t> 다수의 미세면을  갖는 것으로 생각하여 모델링한다</a:t>
            </a:r>
            <a:r>
              <a:rPr lang="en-US" altLang="ko-KR" dirty="0"/>
              <a:t>.</a:t>
            </a:r>
            <a:r>
              <a:rPr lang="ko-KR" altLang="en-US" dirty="0"/>
              <a:t>  전체 미세면의 특징을 설명하는 거칠기</a:t>
            </a:r>
            <a:r>
              <a:rPr lang="en-US" altLang="ko-KR" dirty="0"/>
              <a:t>(Roughness),</a:t>
            </a:r>
            <a:r>
              <a:rPr lang="ko-KR" altLang="en-US" dirty="0"/>
              <a:t>금속성</a:t>
            </a:r>
            <a:r>
              <a:rPr lang="en-US" altLang="ko-KR" dirty="0"/>
              <a:t>(</a:t>
            </a:r>
            <a:r>
              <a:rPr lang="en-US" altLang="ko-KR" dirty="0" err="1"/>
              <a:t>Metalness</a:t>
            </a:r>
            <a:r>
              <a:rPr lang="en-US" altLang="ko-KR" dirty="0"/>
              <a:t>), </a:t>
            </a:r>
            <a:r>
              <a:rPr lang="ko-KR" altLang="en-US" dirty="0"/>
              <a:t>폐쇄성</a:t>
            </a:r>
            <a:r>
              <a:rPr lang="en-US" altLang="ko-KR" dirty="0"/>
              <a:t>(Shadowing and masking) </a:t>
            </a:r>
            <a:r>
              <a:rPr lang="ko-KR" altLang="en-US" dirty="0"/>
              <a:t>이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BBD701E-2027-CB45-7DF7-8A6460D8D0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430" y="3355454"/>
            <a:ext cx="3876675" cy="10001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E2F575A-8040-C5F3-19CC-141623942BD1}"/>
              </a:ext>
            </a:extLst>
          </p:cNvPr>
          <p:cNvSpPr txBox="1"/>
          <p:nvPr/>
        </p:nvSpPr>
        <p:spPr>
          <a:xfrm>
            <a:off x="4254537" y="3465934"/>
            <a:ext cx="77378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Roughness ( 0.0 ~ 1.0)</a:t>
            </a:r>
          </a:p>
          <a:p>
            <a:r>
              <a:rPr lang="ko-KR" altLang="en-US" dirty="0"/>
              <a:t>미세면의 방향이 </a:t>
            </a:r>
            <a:r>
              <a:rPr lang="ko-KR" altLang="en-US" dirty="0" err="1"/>
              <a:t>노멀</a:t>
            </a:r>
            <a:r>
              <a:rPr lang="ko-KR" altLang="en-US" dirty="0"/>
              <a:t> 방향과</a:t>
            </a:r>
            <a:r>
              <a:rPr lang="ko-KR" altLang="en-US" b="1" dirty="0"/>
              <a:t> </a:t>
            </a:r>
            <a:r>
              <a:rPr lang="ko-KR" altLang="en-US" dirty="0"/>
              <a:t>분포적으로 얼마나 </a:t>
            </a:r>
            <a:r>
              <a:rPr lang="ko-KR" altLang="en-US" dirty="0" err="1"/>
              <a:t>다른지를</a:t>
            </a:r>
            <a:r>
              <a:rPr lang="ko-KR" altLang="en-US" dirty="0"/>
              <a:t> 나타낸다</a:t>
            </a:r>
            <a:r>
              <a:rPr lang="en-US" altLang="ko-KR" dirty="0"/>
              <a:t>. </a:t>
            </a:r>
          </a:p>
          <a:p>
            <a:r>
              <a:rPr lang="ko-KR" altLang="en-US" dirty="0" err="1"/>
              <a:t>노말과</a:t>
            </a:r>
            <a:r>
              <a:rPr lang="en-US" altLang="ko-KR" dirty="0"/>
              <a:t> </a:t>
            </a:r>
            <a:r>
              <a:rPr lang="ko-KR" altLang="en-US" dirty="0"/>
              <a:t>정렬되어 있는지를 나타내는 통계적 분포</a:t>
            </a:r>
            <a:r>
              <a:rPr lang="en-US" altLang="ko-KR" dirty="0"/>
              <a:t>.</a:t>
            </a:r>
            <a:r>
              <a:rPr lang="ko-KR" altLang="en-US" dirty="0"/>
              <a:t>  반사에 영향을 준다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47EB18B-2FEB-26DD-35F7-F557C0557D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621" y="5605338"/>
            <a:ext cx="3566295" cy="110215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AD6519D-4A7E-B7E8-3F3A-324F232EE1F6}"/>
              </a:ext>
            </a:extLst>
          </p:cNvPr>
          <p:cNvSpPr txBox="1"/>
          <p:nvPr/>
        </p:nvSpPr>
        <p:spPr>
          <a:xfrm>
            <a:off x="4254537" y="5702845"/>
            <a:ext cx="74700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Shadowing and masking (  roughness , n, l , v , </a:t>
            </a:r>
            <a:r>
              <a:rPr lang="ko-KR" altLang="en-US" dirty="0"/>
              <a:t>로 계산가능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미세면의 기하학적 구조와 시야</a:t>
            </a:r>
            <a:r>
              <a:rPr lang="en-US" altLang="ko-KR" dirty="0"/>
              <a:t>,</a:t>
            </a:r>
            <a:r>
              <a:rPr lang="ko-KR" altLang="en-US" dirty="0"/>
              <a:t>빛의 각도에 따라  미세표면의 반사가 </a:t>
            </a:r>
            <a:endParaRPr lang="en-US" altLang="ko-KR" dirty="0"/>
          </a:p>
          <a:p>
            <a:r>
              <a:rPr lang="ko-KR" altLang="en-US" dirty="0"/>
              <a:t>일어나지 않는 통계적 분포</a:t>
            </a:r>
            <a:r>
              <a:rPr lang="en-US" altLang="ko-KR" dirty="0"/>
              <a:t>.  </a:t>
            </a:r>
            <a:r>
              <a:rPr lang="ko-KR" altLang="en-US" dirty="0"/>
              <a:t>반사에 영향을 준다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127887B-3797-3CF8-C74B-0296EF6B1A33}"/>
              </a:ext>
            </a:extLst>
          </p:cNvPr>
          <p:cNvSpPr txBox="1"/>
          <p:nvPr/>
        </p:nvSpPr>
        <p:spPr>
          <a:xfrm>
            <a:off x="4231565" y="4454612"/>
            <a:ext cx="757047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err="1"/>
              <a:t>Metalness</a:t>
            </a:r>
            <a:r>
              <a:rPr lang="en-US" altLang="ko-KR" dirty="0"/>
              <a:t> (0.0 ~ 1.0)</a:t>
            </a:r>
          </a:p>
          <a:p>
            <a:r>
              <a:rPr lang="ko-KR" altLang="en-US" dirty="0"/>
              <a:t>미세면의 금속성을 의미한다</a:t>
            </a:r>
            <a:r>
              <a:rPr lang="en-US" altLang="ko-KR" dirty="0"/>
              <a:t>. 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반사 </a:t>
            </a:r>
            <a:r>
              <a:rPr lang="en-US" altLang="ko-KR" dirty="0"/>
              <a:t>: </a:t>
            </a:r>
            <a:r>
              <a:rPr lang="ko-KR" altLang="en-US" dirty="0" err="1"/>
              <a:t>표면산란</a:t>
            </a:r>
            <a:r>
              <a:rPr lang="ko-KR" altLang="en-US" dirty="0"/>
              <a:t> 비율에 영향을 준다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F1C2AECC-0E37-44F2-9D1C-34C6894744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1181" y="4273504"/>
            <a:ext cx="1350001" cy="1350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A9259462-D994-4467-A90A-2E853971FD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1011" y="4389264"/>
            <a:ext cx="2559906" cy="1102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9783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A7C87B-6A57-F6B7-0F52-BF1E812274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Cook-Torrance Specular</a:t>
            </a:r>
            <a:r>
              <a:rPr lang="ko-KR" altLang="en-US" dirty="0"/>
              <a:t> </a:t>
            </a:r>
            <a:r>
              <a:rPr lang="en-US" altLang="ko-KR" dirty="0"/>
              <a:t>BRDF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AD2202-DD16-82CE-BDEF-686DE58A0F50}"/>
              </a:ext>
            </a:extLst>
          </p:cNvPr>
          <p:cNvSpPr txBox="1"/>
          <p:nvPr/>
        </p:nvSpPr>
        <p:spPr>
          <a:xfrm>
            <a:off x="481166" y="1634538"/>
            <a:ext cx="6808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미세면 모델</a:t>
            </a:r>
            <a:r>
              <a:rPr lang="en-US" altLang="ko-KR" dirty="0"/>
              <a:t>(Microfacet model)</a:t>
            </a:r>
            <a:r>
              <a:rPr lang="ko-KR" altLang="en-US" dirty="0"/>
              <a:t>을 기반으로 한</a:t>
            </a:r>
            <a:r>
              <a:rPr lang="en-US" altLang="ko-KR" dirty="0"/>
              <a:t> </a:t>
            </a:r>
            <a:r>
              <a:rPr lang="ko-KR" altLang="en-US" dirty="0"/>
              <a:t>반사 </a:t>
            </a:r>
            <a:r>
              <a:rPr lang="ko-KR" altLang="en-US" dirty="0" err="1"/>
              <a:t>셰이딩</a:t>
            </a:r>
            <a:r>
              <a:rPr lang="ko-KR" altLang="en-US" dirty="0"/>
              <a:t> 모델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F13F926-C29D-FC73-D2AD-7AB6DDFF01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4000" y="2722816"/>
            <a:ext cx="3948112" cy="89703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A87D677-5662-967D-C138-E09D3FC273CE}"/>
              </a:ext>
            </a:extLst>
          </p:cNvPr>
          <p:cNvSpPr txBox="1"/>
          <p:nvPr/>
        </p:nvSpPr>
        <p:spPr>
          <a:xfrm>
            <a:off x="381952" y="4476790"/>
            <a:ext cx="1145952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D(h) :</a:t>
            </a:r>
            <a:r>
              <a:rPr lang="ko-KR" altLang="en-US" dirty="0"/>
              <a:t> 법선 분포 함수   </a:t>
            </a:r>
            <a:r>
              <a:rPr lang="en-US" altLang="ko-KR" dirty="0"/>
              <a:t>n-h </a:t>
            </a:r>
            <a:r>
              <a:rPr lang="ko-KR" altLang="en-US" dirty="0"/>
              <a:t>사이각은 </a:t>
            </a:r>
            <a:r>
              <a:rPr lang="en-US" altLang="ko-KR" dirty="0"/>
              <a:t>0</a:t>
            </a:r>
            <a:r>
              <a:rPr lang="ko-KR" altLang="en-US" dirty="0"/>
              <a:t>에 가까울수록 반사율이 커지며 거칠기는 이를 </a:t>
            </a:r>
            <a:r>
              <a:rPr lang="ko-KR" altLang="en-US" dirty="0" err="1"/>
              <a:t>작게한다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F(</a:t>
            </a:r>
            <a:r>
              <a:rPr lang="en-US" altLang="ko-KR" dirty="0" err="1"/>
              <a:t>v,h</a:t>
            </a:r>
            <a:r>
              <a:rPr lang="en-US" altLang="ko-KR" dirty="0"/>
              <a:t>): </a:t>
            </a:r>
            <a:r>
              <a:rPr lang="ko-KR" altLang="en-US" dirty="0" err="1"/>
              <a:t>프레넬</a:t>
            </a:r>
            <a:r>
              <a:rPr lang="ko-KR" altLang="en-US" dirty="0"/>
              <a:t> 반사     기본 반사율에 시작해서  </a:t>
            </a:r>
            <a:r>
              <a:rPr lang="en-US" altLang="ko-KR" dirty="0"/>
              <a:t>v-h </a:t>
            </a:r>
            <a:r>
              <a:rPr lang="ko-KR" altLang="en-US" dirty="0"/>
              <a:t>사이각이 </a:t>
            </a:r>
            <a:r>
              <a:rPr lang="en-US" altLang="ko-KR" dirty="0"/>
              <a:t>90</a:t>
            </a:r>
            <a:r>
              <a:rPr lang="ko-KR" altLang="en-US" dirty="0"/>
              <a:t>에 가까울수록 더 </a:t>
            </a:r>
            <a:r>
              <a:rPr lang="en-US" altLang="ko-KR" dirty="0"/>
              <a:t>1 </a:t>
            </a:r>
            <a:r>
              <a:rPr lang="ko-KR" altLang="en-US" dirty="0"/>
              <a:t>가까워진다</a:t>
            </a:r>
            <a:endParaRPr lang="en-US" altLang="ko-KR" dirty="0"/>
          </a:p>
          <a:p>
            <a:r>
              <a:rPr lang="en-US" altLang="ko-KR" dirty="0"/>
              <a:t>G(</a:t>
            </a:r>
            <a:r>
              <a:rPr lang="en-US" altLang="ko-KR" dirty="0" err="1"/>
              <a:t>l,v,h</a:t>
            </a:r>
            <a:r>
              <a:rPr lang="en-US" altLang="ko-KR" dirty="0"/>
              <a:t>): </a:t>
            </a:r>
            <a:r>
              <a:rPr lang="ko-KR" altLang="en-US" dirty="0"/>
              <a:t>폐쇄성 감쇠   </a:t>
            </a:r>
            <a:r>
              <a:rPr lang="en-US" altLang="ko-KR" dirty="0" err="1"/>
              <a:t>l,v</a:t>
            </a:r>
            <a:r>
              <a:rPr lang="ko-KR" altLang="en-US" dirty="0"/>
              <a:t>각도 와 거칠기</a:t>
            </a:r>
            <a:r>
              <a:rPr lang="en-US" altLang="ko-KR" dirty="0"/>
              <a:t>(</a:t>
            </a:r>
            <a:r>
              <a:rPr lang="el-GR" altLang="ko-KR" i="0" dirty="0">
                <a:solidFill>
                  <a:srgbClr val="000000"/>
                </a:solidFill>
                <a:effectLst/>
              </a:rPr>
              <a:t>α</a:t>
            </a:r>
            <a:r>
              <a:rPr lang="en-US" altLang="ko-KR" dirty="0"/>
              <a:t>)</a:t>
            </a:r>
            <a:r>
              <a:rPr lang="ko-KR" altLang="en-US" dirty="0"/>
              <a:t>가 심할수록 전체 미세면에서 반사처리가 일어나지 않는 미세면들이 생긴다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 </a:t>
            </a:r>
            <a:r>
              <a:rPr lang="ko-KR" altLang="en-US" dirty="0"/>
              <a:t>각 함수는 물리 함수의 근사식이며 다양한 방식으로 이론을 근사화 하는 함수가 있을 수 있다</a:t>
            </a:r>
            <a:r>
              <a:rPr lang="en-US" altLang="ko-KR" dirty="0"/>
              <a:t>.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EA7E628-0862-D533-5111-D7D10A9665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826" r="10039"/>
          <a:stretch/>
        </p:blipFill>
        <p:spPr>
          <a:xfrm>
            <a:off x="1054172" y="2438875"/>
            <a:ext cx="3563548" cy="1980247"/>
          </a:xfrm>
          <a:prstGeom prst="rect">
            <a:avLst/>
          </a:prstGeom>
        </p:spPr>
      </p:pic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B16E0A1D-A264-5530-E1FC-47443915F0D1}"/>
              </a:ext>
            </a:extLst>
          </p:cNvPr>
          <p:cNvCxnSpPr>
            <a:cxnSpLocks/>
          </p:cNvCxnSpPr>
          <p:nvPr/>
        </p:nvCxnSpPr>
        <p:spPr>
          <a:xfrm flipH="1" flipV="1">
            <a:off x="2661568" y="2649640"/>
            <a:ext cx="35912" cy="106892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EC12EDD-7702-C64A-85E6-F9563ECDDD3B}"/>
              </a:ext>
            </a:extLst>
          </p:cNvPr>
          <p:cNvSpPr txBox="1"/>
          <p:nvPr/>
        </p:nvSpPr>
        <p:spPr>
          <a:xfrm>
            <a:off x="2619217" y="2403247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Georgia" panose="02040502050405020303" pitchFamily="18" charset="0"/>
              </a:rPr>
              <a:t>n</a:t>
            </a:r>
            <a:endParaRPr lang="ko-KR" altLang="en-US" dirty="0">
              <a:latin typeface="Georgia" panose="02040502050405020303" pitchFamily="18" charset="0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57D59A-A429-EE37-BF61-7F5A78B1AAA4}"/>
              </a:ext>
            </a:extLst>
          </p:cNvPr>
          <p:cNvCxnSpPr>
            <a:cxnSpLocks/>
          </p:cNvCxnSpPr>
          <p:nvPr/>
        </p:nvCxnSpPr>
        <p:spPr>
          <a:xfrm flipH="1" flipV="1">
            <a:off x="1812158" y="3184100"/>
            <a:ext cx="885322" cy="53446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0E88DBF-A376-A2C6-386D-E2E43C63428A}"/>
              </a:ext>
            </a:extLst>
          </p:cNvPr>
          <p:cNvSpPr txBox="1"/>
          <p:nvPr/>
        </p:nvSpPr>
        <p:spPr>
          <a:xfrm>
            <a:off x="1607480" y="3059665"/>
            <a:ext cx="250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Georgia" panose="02040502050405020303" pitchFamily="18" charset="0"/>
              </a:rPr>
              <a:t>l</a:t>
            </a:r>
            <a:endParaRPr lang="ko-KR" altLang="en-US" dirty="0">
              <a:latin typeface="Georgia" panose="02040502050405020303" pitchFamily="18" charset="0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A3B4482D-0060-1F1B-22F2-F2E4AA87D5D9}"/>
              </a:ext>
            </a:extLst>
          </p:cNvPr>
          <p:cNvCxnSpPr>
            <a:cxnSpLocks/>
          </p:cNvCxnSpPr>
          <p:nvPr/>
        </p:nvCxnSpPr>
        <p:spPr>
          <a:xfrm flipV="1">
            <a:off x="2661568" y="3421452"/>
            <a:ext cx="1201772" cy="300352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4501566D-DCCA-989A-1182-158FDC390D01}"/>
              </a:ext>
            </a:extLst>
          </p:cNvPr>
          <p:cNvSpPr txBox="1"/>
          <p:nvPr/>
        </p:nvSpPr>
        <p:spPr>
          <a:xfrm>
            <a:off x="3919608" y="3081998"/>
            <a:ext cx="938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Georgia" panose="02040502050405020303" pitchFamily="18" charset="0"/>
              </a:rPr>
              <a:t>v(view)</a:t>
            </a:r>
            <a:endParaRPr lang="ko-KR" altLang="en-US" dirty="0">
              <a:latin typeface="Georgia" panose="02040502050405020303" pitchFamily="18" charset="0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FBAB0B6F-4CFD-861E-D0E2-8AE06195FFD5}"/>
              </a:ext>
            </a:extLst>
          </p:cNvPr>
          <p:cNvCxnSpPr>
            <a:cxnSpLocks/>
          </p:cNvCxnSpPr>
          <p:nvPr/>
        </p:nvCxnSpPr>
        <p:spPr>
          <a:xfrm flipV="1">
            <a:off x="2719888" y="2830247"/>
            <a:ext cx="182270" cy="888313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F6D0FD43-3169-CE6A-AA7B-0474537D9FAE}"/>
              </a:ext>
            </a:extLst>
          </p:cNvPr>
          <p:cNvSpPr txBox="1"/>
          <p:nvPr/>
        </p:nvSpPr>
        <p:spPr>
          <a:xfrm>
            <a:off x="2822029" y="2539390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Georgia" panose="02040502050405020303" pitchFamily="18" charset="0"/>
              </a:rPr>
              <a:t>h</a:t>
            </a:r>
            <a:endParaRPr lang="ko-KR" altLang="en-US" dirty="0">
              <a:latin typeface="Georgia" panose="02040502050405020303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C24959-5268-B67A-BD21-DEEB0EF83DAD}"/>
              </a:ext>
            </a:extLst>
          </p:cNvPr>
          <p:cNvSpPr txBox="1"/>
          <p:nvPr/>
        </p:nvSpPr>
        <p:spPr>
          <a:xfrm>
            <a:off x="7574282" y="2367670"/>
            <a:ext cx="72766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/>
              <a:t>float3</a:t>
            </a:r>
            <a:r>
              <a:rPr lang="ko-KR" altLang="en-US" sz="1400" dirty="0"/>
              <a:t> 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C1022711-C5C2-2B04-6B6F-B9AB0CE64319}"/>
              </a:ext>
            </a:extLst>
          </p:cNvPr>
          <p:cNvCxnSpPr>
            <a:cxnSpLocks/>
          </p:cNvCxnSpPr>
          <p:nvPr/>
        </p:nvCxnSpPr>
        <p:spPr>
          <a:xfrm flipV="1">
            <a:off x="7574282" y="2649640"/>
            <a:ext cx="365758" cy="259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877DD93F-AF01-E142-3C2D-9C227D0E8C0F}"/>
              </a:ext>
            </a:extLst>
          </p:cNvPr>
          <p:cNvSpPr txBox="1"/>
          <p:nvPr/>
        </p:nvSpPr>
        <p:spPr>
          <a:xfrm>
            <a:off x="6562028" y="2436756"/>
            <a:ext cx="72766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/>
              <a:t>float</a:t>
            </a:r>
            <a:endParaRPr lang="ko-KR" altLang="en-US" sz="1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584FA3D-B6CF-7AA9-D304-8E4B3B82B260}"/>
              </a:ext>
            </a:extLst>
          </p:cNvPr>
          <p:cNvSpPr txBox="1"/>
          <p:nvPr/>
        </p:nvSpPr>
        <p:spPr>
          <a:xfrm>
            <a:off x="8522901" y="2475736"/>
            <a:ext cx="72766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/>
              <a:t>float</a:t>
            </a:r>
            <a:endParaRPr lang="ko-KR" altLang="en-US" sz="1400" dirty="0"/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878A22BF-B428-EB61-45CC-EE63CA177630}"/>
              </a:ext>
            </a:extLst>
          </p:cNvPr>
          <p:cNvCxnSpPr>
            <a:cxnSpLocks/>
          </p:cNvCxnSpPr>
          <p:nvPr/>
        </p:nvCxnSpPr>
        <p:spPr>
          <a:xfrm flipV="1">
            <a:off x="8423476" y="2772579"/>
            <a:ext cx="182879" cy="1361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6355DB52-7AFA-8EEF-4B9D-1DB3028D643E}"/>
              </a:ext>
            </a:extLst>
          </p:cNvPr>
          <p:cNvCxnSpPr>
            <a:cxnSpLocks/>
            <a:endCxn id="19" idx="2"/>
          </p:cNvCxnSpPr>
          <p:nvPr/>
        </p:nvCxnSpPr>
        <p:spPr>
          <a:xfrm flipV="1">
            <a:off x="6873242" y="2744533"/>
            <a:ext cx="52621" cy="1641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11585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DC1897-9BF5-8DD9-E191-8565E9C39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i="0" dirty="0">
                <a:effectLst/>
              </a:rPr>
              <a:t>D(Normal Distribution Function)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DF8340-7724-08B7-DAD7-6545EEECBB5F}"/>
              </a:ext>
            </a:extLst>
          </p:cNvPr>
          <p:cNvSpPr txBox="1"/>
          <p:nvPr/>
        </p:nvSpPr>
        <p:spPr>
          <a:xfrm>
            <a:off x="497018" y="1555417"/>
            <a:ext cx="10822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법선 분포 함수</a:t>
            </a:r>
            <a:r>
              <a:rPr lang="en-US" altLang="ko-KR"/>
              <a:t>:</a:t>
            </a:r>
            <a:endParaRPr lang="ko-KR" altLang="en-US" dirty="0"/>
          </a:p>
        </p:txBody>
      </p:sp>
      <p:pic>
        <p:nvPicPr>
          <p:cNvPr id="11" name="그림 10" descr="블랙, 어둠, 천체, 월광이(가) 표시된 사진&#10;&#10;자동 생성된 설명">
            <a:extLst>
              <a:ext uri="{FF2B5EF4-FFF2-40B4-BE49-F238E27FC236}">
                <a16:creationId xmlns:a16="http://schemas.microsoft.com/office/drawing/2014/main" id="{43054277-C833-7E8B-E62A-C5FAA949F5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363" y="2476074"/>
            <a:ext cx="2095500" cy="142875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A61BBDF-E17B-82B7-020B-63FDFF3051C7}"/>
              </a:ext>
            </a:extLst>
          </p:cNvPr>
          <p:cNvSpPr txBox="1"/>
          <p:nvPr/>
        </p:nvSpPr>
        <p:spPr>
          <a:xfrm>
            <a:off x="1642055" y="4096205"/>
            <a:ext cx="921890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/>
              <a:t>N·H(</a:t>
            </a:r>
            <a:r>
              <a:rPr lang="ko-KR" altLang="en-US" sz="1600" dirty="0" err="1"/>
              <a:t>법선과</a:t>
            </a:r>
            <a:r>
              <a:rPr lang="ko-KR" altLang="en-US" sz="1600" dirty="0"/>
              <a:t> 하프벡터</a:t>
            </a:r>
            <a:r>
              <a:rPr lang="en-US" altLang="ko-KR" sz="1600" dirty="0"/>
              <a:t>)</a:t>
            </a:r>
            <a:r>
              <a:rPr lang="ko-KR" altLang="en-US" sz="1600" dirty="0"/>
              <a:t>가 </a:t>
            </a:r>
            <a:r>
              <a:rPr lang="en-US" altLang="ko-KR" sz="1600" dirty="0"/>
              <a:t>1</a:t>
            </a:r>
            <a:r>
              <a:rPr lang="ko-KR" altLang="en-US" sz="1600" dirty="0"/>
              <a:t>에 가까울수록 해당 방향으로 향하는 미세면의 확률이 높음을 의미한다</a:t>
            </a:r>
            <a:r>
              <a:rPr lang="en-US" altLang="ko-KR" sz="1600" dirty="0"/>
              <a:t>.</a:t>
            </a:r>
          </a:p>
          <a:p>
            <a:r>
              <a:rPr lang="en-US" altLang="ko-KR" sz="1600" dirty="0"/>
              <a:t>α(roughness)</a:t>
            </a:r>
            <a:r>
              <a:rPr lang="ko-KR" altLang="en-US" sz="1600" dirty="0"/>
              <a:t>는 반사의 총량을 줄이는 것이 아니라</a:t>
            </a:r>
            <a:r>
              <a:rPr lang="en-US" altLang="ko-KR" sz="1600" dirty="0"/>
              <a:t>, </a:t>
            </a:r>
            <a:r>
              <a:rPr lang="ko-KR" altLang="en-US" sz="1600" dirty="0"/>
              <a:t>반사를 넓게 </a:t>
            </a:r>
            <a:r>
              <a:rPr lang="ko-KR" altLang="en-US" sz="1600" dirty="0" err="1"/>
              <a:t>분포시키는</a:t>
            </a:r>
            <a:r>
              <a:rPr lang="ko-KR" altLang="en-US" sz="1600" dirty="0"/>
              <a:t> 역할을 한다</a:t>
            </a:r>
            <a:r>
              <a:rPr lang="en-US" altLang="ko-KR" sz="1600" dirty="0"/>
              <a:t>.</a:t>
            </a:r>
            <a:br>
              <a:rPr lang="en-US" altLang="ko-KR" sz="1600" dirty="0"/>
            </a:br>
            <a:r>
              <a:rPr lang="en-US" altLang="ko-KR" sz="1600" dirty="0"/>
              <a:t>α ↑ (</a:t>
            </a:r>
            <a:r>
              <a:rPr lang="ko-KR" altLang="en-US" sz="1600" dirty="0"/>
              <a:t>하이라이트 넓고 흐림</a:t>
            </a:r>
            <a:r>
              <a:rPr lang="en-US" altLang="ko-KR" sz="1600" dirty="0"/>
              <a:t>)</a:t>
            </a:r>
            <a:r>
              <a:rPr lang="ko-KR" altLang="en-US" sz="1600" dirty="0"/>
              <a:t> </a:t>
            </a:r>
            <a:r>
              <a:rPr lang="en-US" altLang="ko-KR" sz="1600" dirty="0"/>
              <a:t>, α ↓ (</a:t>
            </a:r>
            <a:r>
              <a:rPr lang="ko-KR" altLang="en-US" sz="1600" dirty="0"/>
              <a:t>하이라이트 작고 강함</a:t>
            </a:r>
            <a:r>
              <a:rPr lang="en-US" altLang="ko-KR" sz="1600" dirty="0"/>
              <a:t>)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734849D4-9F0C-33F6-2F70-ABDEE79A9BFB}"/>
              </a:ext>
            </a:extLst>
          </p:cNvPr>
          <p:cNvGrpSpPr/>
          <p:nvPr/>
        </p:nvGrpSpPr>
        <p:grpSpPr>
          <a:xfrm>
            <a:off x="2575775" y="2178943"/>
            <a:ext cx="6782926" cy="1428751"/>
            <a:chOff x="2743200" y="1450165"/>
            <a:chExt cx="7616190" cy="183409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B50A63B-B732-B1F8-DBE6-A8F0D66E8EE6}"/>
                </a:ext>
              </a:extLst>
            </p:cNvPr>
            <p:cNvSpPr txBox="1"/>
            <p:nvPr/>
          </p:nvSpPr>
          <p:spPr>
            <a:xfrm>
              <a:off x="6568440" y="2914929"/>
              <a:ext cx="36195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dirty="0">
                  <a:hlinkClick r:id="rId3"/>
                </a:rPr>
                <a:t>(</a:t>
              </a:r>
              <a:r>
                <a:rPr lang="ko-KR" altLang="en-US" dirty="0">
                  <a:hlinkClick r:id="rId3"/>
                </a:rPr>
                <a:t>링크</a:t>
              </a:r>
              <a:r>
                <a:rPr lang="en-US" altLang="ko-KR" dirty="0">
                  <a:hlinkClick r:id="rId3"/>
                </a:rPr>
                <a:t>) </a:t>
              </a:r>
              <a:r>
                <a:rPr lang="ko-KR" altLang="en-US" dirty="0">
                  <a:hlinkClick r:id="rId3"/>
                </a:rPr>
                <a:t>그래프로 확인해보기</a:t>
              </a:r>
              <a:endParaRPr lang="ko-KR" altLang="en-US" dirty="0"/>
            </a:p>
          </p:txBody>
        </p:sp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159CB25F-34D8-7863-A545-112B1827EA4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43200" y="1450165"/>
              <a:ext cx="7616190" cy="1492362"/>
            </a:xfrm>
            <a:prstGeom prst="rect">
              <a:avLst/>
            </a:prstGeom>
          </p:spPr>
        </p:pic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94AB40B8-F23D-02EE-88F0-108426F3EE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2055" y="5022764"/>
            <a:ext cx="8339607" cy="167242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B8CBD8A-46FF-6593-9868-8BD37DAFD46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9826" r="10039"/>
          <a:stretch/>
        </p:blipFill>
        <p:spPr>
          <a:xfrm>
            <a:off x="1045642" y="-1440408"/>
            <a:ext cx="3249142" cy="1805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2592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4F1FC4-8607-5D2D-D3E1-37536C7EC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F(</a:t>
            </a:r>
            <a:r>
              <a:rPr lang="en-US" altLang="ko-KR" b="0" i="0" dirty="0">
                <a:effectLst/>
              </a:rPr>
              <a:t>Fresnel reflection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3ED7501-93E9-6C28-6A3B-4DBE81C12C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720" y="1947998"/>
            <a:ext cx="10309860" cy="12268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65CA556-272A-9D14-EF89-C7A58DF5135A}"/>
              </a:ext>
            </a:extLst>
          </p:cNvPr>
          <p:cNvSpPr txBox="1"/>
          <p:nvPr/>
        </p:nvSpPr>
        <p:spPr>
          <a:xfrm>
            <a:off x="777240" y="1623281"/>
            <a:ext cx="8816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금속성과 빛의 입사각</a:t>
            </a:r>
            <a:r>
              <a:rPr lang="en-US" altLang="ko-KR" dirty="0"/>
              <a:t>,</a:t>
            </a:r>
            <a:r>
              <a:rPr lang="ko-KR" altLang="en-US" dirty="0"/>
              <a:t>시야각에 따른 반사율을 계산한다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53D2FD-4E66-7AAE-BAB4-29611C3C088D}"/>
              </a:ext>
            </a:extLst>
          </p:cNvPr>
          <p:cNvSpPr txBox="1"/>
          <p:nvPr/>
        </p:nvSpPr>
        <p:spPr>
          <a:xfrm>
            <a:off x="2282875" y="3524788"/>
            <a:ext cx="979910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기본 반사율에 시작해서  </a:t>
            </a:r>
            <a:r>
              <a:rPr lang="en-US" altLang="ko-KR" dirty="0"/>
              <a:t>v-h </a:t>
            </a:r>
            <a:r>
              <a:rPr lang="ko-KR" altLang="en-US" dirty="0"/>
              <a:t>사이각이 </a:t>
            </a:r>
            <a:r>
              <a:rPr lang="en-US" altLang="ko-KR" dirty="0"/>
              <a:t>90</a:t>
            </a:r>
            <a:r>
              <a:rPr lang="ko-KR" altLang="en-US" dirty="0"/>
              <a:t>에 가까울수록 더 </a:t>
            </a:r>
            <a:r>
              <a:rPr lang="en-US" altLang="ko-KR" dirty="0"/>
              <a:t>1 </a:t>
            </a:r>
            <a:r>
              <a:rPr lang="ko-KR" altLang="en-US" dirty="0"/>
              <a:t>가까워진다</a:t>
            </a:r>
            <a:endParaRPr lang="en-US" altLang="ko-KR" dirty="0"/>
          </a:p>
          <a:p>
            <a:r>
              <a:rPr lang="ko-KR" altLang="en-US" dirty="0"/>
              <a:t>기본 반사율 </a:t>
            </a:r>
            <a:r>
              <a:rPr lang="en-US" altLang="ko-KR" dirty="0"/>
              <a:t>F0 = lerp( </a:t>
            </a:r>
            <a:r>
              <a:rPr lang="ko-KR" altLang="en-US" dirty="0" err="1">
                <a:solidFill>
                  <a:srgbClr val="000000"/>
                </a:solidFill>
                <a:ea typeface="돋움체" panose="020B0609000101010101" pitchFamily="49" charset="-127"/>
              </a:rPr>
              <a:t>비금속평균반사</a:t>
            </a:r>
            <a:r>
              <a:rPr lang="en-US" altLang="ko-KR" dirty="0">
                <a:solidFill>
                  <a:srgbClr val="000000"/>
                </a:solidFill>
                <a:ea typeface="돋움체" panose="020B0609000101010101" pitchFamily="49" charset="-127"/>
              </a:rPr>
              <a:t>RGB(0.04,0.04,0.04) </a:t>
            </a:r>
            <a:r>
              <a:rPr lang="en-US" altLang="ko-KR" sz="1800" dirty="0">
                <a:solidFill>
                  <a:srgbClr val="000000"/>
                </a:solidFill>
                <a:ea typeface="돋움체" panose="020B0609000101010101" pitchFamily="49" charset="-127"/>
              </a:rPr>
              <a:t>, </a:t>
            </a:r>
            <a:r>
              <a:rPr lang="en-US" altLang="ko-KR" sz="1800" dirty="0" err="1">
                <a:solidFill>
                  <a:srgbClr val="000000"/>
                </a:solidFill>
                <a:ea typeface="돋움체" panose="020B0609000101010101" pitchFamily="49" charset="-127"/>
              </a:rPr>
              <a:t>BaseColor</a:t>
            </a:r>
            <a:r>
              <a:rPr lang="en-US" altLang="ko-KR" sz="1800" dirty="0">
                <a:solidFill>
                  <a:srgbClr val="000000"/>
                </a:solidFill>
                <a:ea typeface="돋움체" panose="020B0609000101010101" pitchFamily="49" charset="-127"/>
              </a:rPr>
              <a:t>(</a:t>
            </a:r>
            <a:r>
              <a:rPr lang="ko-KR" altLang="en-US" sz="1800" dirty="0">
                <a:solidFill>
                  <a:srgbClr val="000000"/>
                </a:solidFill>
                <a:ea typeface="돋움체" panose="020B0609000101010101" pitchFamily="49" charset="-127"/>
              </a:rPr>
              <a:t>텍스처</a:t>
            </a:r>
            <a:r>
              <a:rPr lang="en-US" altLang="ko-KR" sz="1800" dirty="0">
                <a:solidFill>
                  <a:srgbClr val="000000"/>
                </a:solidFill>
                <a:ea typeface="돋움체" panose="020B0609000101010101" pitchFamily="49" charset="-127"/>
              </a:rPr>
              <a:t>) ,</a:t>
            </a:r>
            <a:r>
              <a:rPr lang="en-US" altLang="ko-KR" sz="1800" dirty="0" err="1">
                <a:solidFill>
                  <a:srgbClr val="000000"/>
                </a:solidFill>
                <a:ea typeface="돋움체" panose="020B0609000101010101" pitchFamily="49" charset="-127"/>
              </a:rPr>
              <a:t>metalness</a:t>
            </a:r>
            <a:r>
              <a:rPr lang="en-US" altLang="ko-KR" sz="1800" dirty="0">
                <a:solidFill>
                  <a:srgbClr val="000000"/>
                </a:solidFill>
                <a:ea typeface="돋움체" panose="020B0609000101010101" pitchFamily="49" charset="-127"/>
              </a:rPr>
              <a:t> )</a:t>
            </a:r>
            <a:endParaRPr lang="en-US" altLang="ko-KR" dirty="0"/>
          </a:p>
          <a:p>
            <a:r>
              <a:rPr lang="ko-KR" altLang="en-US" dirty="0"/>
              <a:t> 금속에 가까울 수록 경우 텍스처가 반사의 기본색상이 된다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</p:txBody>
      </p:sp>
      <p:pic>
        <p:nvPicPr>
          <p:cNvPr id="8" name="그림 7" descr="블랙, 어둠, 천체, 월광이(가) 표시된 사진&#10;&#10;자동 생성된 설명">
            <a:extLst>
              <a:ext uri="{FF2B5EF4-FFF2-40B4-BE49-F238E27FC236}">
                <a16:creationId xmlns:a16="http://schemas.microsoft.com/office/drawing/2014/main" id="{F4BFEEB2-2664-D4CE-098A-ACB1F38801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40" y="3379446"/>
            <a:ext cx="2095500" cy="14287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D921C0D-1819-E081-EB76-F2EE368998D5}"/>
              </a:ext>
            </a:extLst>
          </p:cNvPr>
          <p:cNvSpPr txBox="1"/>
          <p:nvPr/>
        </p:nvSpPr>
        <p:spPr>
          <a:xfrm>
            <a:off x="4914679" y="5598090"/>
            <a:ext cx="29466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hlinkClick r:id="rId4"/>
              </a:rPr>
              <a:t>(</a:t>
            </a:r>
            <a:r>
              <a:rPr lang="ko-KR" altLang="en-US" dirty="0">
                <a:hlinkClick r:id="rId4"/>
              </a:rPr>
              <a:t>링크</a:t>
            </a:r>
            <a:r>
              <a:rPr lang="en-US" altLang="ko-KR" dirty="0">
                <a:hlinkClick r:id="rId4"/>
              </a:rPr>
              <a:t>)</a:t>
            </a:r>
            <a:r>
              <a:rPr lang="ko-KR" altLang="en-US" dirty="0"/>
              <a:t>그래프로 확인해보기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3B98F7-027A-8C52-00AD-CA9DF72ABB38}"/>
              </a:ext>
            </a:extLst>
          </p:cNvPr>
          <p:cNvSpPr txBox="1"/>
          <p:nvPr/>
        </p:nvSpPr>
        <p:spPr>
          <a:xfrm>
            <a:off x="4767440" y="3066164"/>
            <a:ext cx="776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float3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D66B50-87FA-B61C-3966-2F05A999B41E}"/>
              </a:ext>
            </a:extLst>
          </p:cNvPr>
          <p:cNvSpPr txBox="1"/>
          <p:nvPr/>
        </p:nvSpPr>
        <p:spPr>
          <a:xfrm>
            <a:off x="3235820" y="3066164"/>
            <a:ext cx="776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float3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0D06E1D-BBC4-F00A-79FB-E1ABAFADA4BC}"/>
              </a:ext>
            </a:extLst>
          </p:cNvPr>
          <p:cNvSpPr txBox="1"/>
          <p:nvPr/>
        </p:nvSpPr>
        <p:spPr>
          <a:xfrm>
            <a:off x="8265020" y="3064100"/>
            <a:ext cx="649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float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6BA02A4-806E-7882-DB6C-E74C632D30F1}"/>
              </a:ext>
            </a:extLst>
          </p:cNvPr>
          <p:cNvSpPr txBox="1"/>
          <p:nvPr/>
        </p:nvSpPr>
        <p:spPr>
          <a:xfrm>
            <a:off x="6481033" y="3028256"/>
            <a:ext cx="776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float3</a:t>
            </a:r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EF4836E8-F9EC-EBBC-CB1E-304F20418C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36982" y="4826338"/>
            <a:ext cx="1993701" cy="1912837"/>
          </a:xfrm>
          <a:prstGeom prst="rect">
            <a:avLst/>
          </a:prstGeom>
        </p:spPr>
      </p:pic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61694DB9-D5F1-72BF-0313-3DFCB8A22E75}"/>
              </a:ext>
            </a:extLst>
          </p:cNvPr>
          <p:cNvCxnSpPr>
            <a:cxnSpLocks/>
          </p:cNvCxnSpPr>
          <p:nvPr/>
        </p:nvCxnSpPr>
        <p:spPr>
          <a:xfrm flipH="1">
            <a:off x="1821180" y="5775960"/>
            <a:ext cx="713483" cy="679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D043DBC7-3B02-C50F-E669-15994BC41633}"/>
              </a:ext>
            </a:extLst>
          </p:cNvPr>
          <p:cNvCxnSpPr>
            <a:cxnSpLocks/>
          </p:cNvCxnSpPr>
          <p:nvPr/>
        </p:nvCxnSpPr>
        <p:spPr>
          <a:xfrm flipH="1" flipV="1">
            <a:off x="2240280" y="4820373"/>
            <a:ext cx="509556" cy="44237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9F4EA3A2-AC66-C281-6BCB-CC893040DD06}"/>
              </a:ext>
            </a:extLst>
          </p:cNvPr>
          <p:cNvCxnSpPr>
            <a:cxnSpLocks/>
          </p:cNvCxnSpPr>
          <p:nvPr/>
        </p:nvCxnSpPr>
        <p:spPr>
          <a:xfrm flipV="1">
            <a:off x="3333832" y="4465320"/>
            <a:ext cx="0" cy="54331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DC0CA112-24E9-6AEC-E3DA-169093DEAB3B}"/>
              </a:ext>
            </a:extLst>
          </p:cNvPr>
          <p:cNvSpPr txBox="1"/>
          <p:nvPr/>
        </p:nvSpPr>
        <p:spPr>
          <a:xfrm>
            <a:off x="1503490" y="5598090"/>
            <a:ext cx="360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976538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DF6BF4-06E7-4C8E-B64B-5F80B75DA3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G(</a:t>
            </a:r>
            <a:r>
              <a:rPr lang="en-US" altLang="ko-KR" i="0" dirty="0">
                <a:effectLst/>
              </a:rPr>
              <a:t>Geometric Attenuation Function 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5647B2-FEBF-0615-95E4-52AEBEF10E97}"/>
              </a:ext>
            </a:extLst>
          </p:cNvPr>
          <p:cNvSpPr txBox="1"/>
          <p:nvPr/>
        </p:nvSpPr>
        <p:spPr>
          <a:xfrm>
            <a:off x="304800" y="1617498"/>
            <a:ext cx="11353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스미스 </a:t>
            </a:r>
            <a:r>
              <a:rPr lang="ko-KR" altLang="en-US" b="1" dirty="0"/>
              <a:t>기하학적 감쇠 모델</a:t>
            </a:r>
            <a:r>
              <a:rPr lang="ko-KR" altLang="en-US" dirty="0"/>
              <a:t>링을  이것도 </a:t>
            </a:r>
            <a:r>
              <a:rPr lang="ko-KR" altLang="en-US" dirty="0" err="1"/>
              <a:t>슐릭</a:t>
            </a:r>
            <a:r>
              <a:rPr lang="ko-KR" altLang="en-US" dirty="0"/>
              <a:t> 이라는 사람이 단순화함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 n-v</a:t>
            </a:r>
            <a:r>
              <a:rPr lang="ko-KR" altLang="en-US" dirty="0"/>
              <a:t>사이각이 클수록 </a:t>
            </a:r>
            <a:r>
              <a:rPr lang="en-US" altLang="ko-KR" dirty="0"/>
              <a:t>, </a:t>
            </a:r>
            <a:r>
              <a:rPr lang="ko-KR" altLang="en-US" dirty="0"/>
              <a:t>거칠기</a:t>
            </a:r>
            <a:r>
              <a:rPr lang="en-US" altLang="ko-KR" dirty="0"/>
              <a:t>(</a:t>
            </a:r>
            <a:r>
              <a:rPr lang="el-GR" altLang="ko-KR" i="0" dirty="0">
                <a:solidFill>
                  <a:srgbClr val="000000"/>
                </a:solidFill>
                <a:effectLst/>
              </a:rPr>
              <a:t>α</a:t>
            </a:r>
            <a:r>
              <a:rPr lang="en-US" altLang="ko-KR" dirty="0"/>
              <a:t>)</a:t>
            </a:r>
            <a:r>
              <a:rPr lang="ko-KR" altLang="en-US" dirty="0"/>
              <a:t>가 심할수록 전체 미세면에서 반사처리가 일어나지 않는다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526F5E3-0928-3F25-C87A-315A4E564B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8303" y="3196297"/>
            <a:ext cx="5486399" cy="8001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5D18B9A-4047-872C-7275-0995D0D2E5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4759" y="3256225"/>
            <a:ext cx="1842624" cy="148034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47E402B-6250-18F9-423F-9398744C7D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6962" y="4277265"/>
            <a:ext cx="4207740" cy="602083"/>
          </a:xfrm>
          <a:prstGeom prst="rect">
            <a:avLst/>
          </a:prstGeom>
        </p:spPr>
      </p:pic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16CBEBBC-19FE-FD30-4AAB-314FEB5951F5}"/>
              </a:ext>
            </a:extLst>
          </p:cNvPr>
          <p:cNvCxnSpPr>
            <a:cxnSpLocks/>
          </p:cNvCxnSpPr>
          <p:nvPr/>
        </p:nvCxnSpPr>
        <p:spPr>
          <a:xfrm flipH="1">
            <a:off x="4714611" y="3796598"/>
            <a:ext cx="167640" cy="5807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7C5C67A3-DF2A-CB8A-7A9D-6BCB2F95274F}"/>
              </a:ext>
            </a:extLst>
          </p:cNvPr>
          <p:cNvCxnSpPr>
            <a:cxnSpLocks/>
          </p:cNvCxnSpPr>
          <p:nvPr/>
        </p:nvCxnSpPr>
        <p:spPr>
          <a:xfrm flipH="1">
            <a:off x="4714611" y="3796598"/>
            <a:ext cx="1653540" cy="6341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그림 34">
            <a:extLst>
              <a:ext uri="{FF2B5EF4-FFF2-40B4-BE49-F238E27FC236}">
                <a16:creationId xmlns:a16="http://schemas.microsoft.com/office/drawing/2014/main" id="{736E2C9B-AEAD-DB71-56EA-EEC78AD997A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0216" r="-643"/>
          <a:stretch/>
        </p:blipFill>
        <p:spPr>
          <a:xfrm>
            <a:off x="3452527" y="2354113"/>
            <a:ext cx="1798320" cy="1102154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2CA6B89C-17B8-D163-DF76-D74C73FCB7F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4" r="49574"/>
          <a:stretch/>
        </p:blipFill>
        <p:spPr>
          <a:xfrm>
            <a:off x="5541381" y="2326846"/>
            <a:ext cx="1793558" cy="1102154"/>
          </a:xfrm>
          <a:prstGeom prst="rect">
            <a:avLst/>
          </a:prstGeom>
        </p:spPr>
      </p:pic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4EDE23FB-70D0-0A09-E8F6-B39B43166F1B}"/>
              </a:ext>
            </a:extLst>
          </p:cNvPr>
          <p:cNvCxnSpPr/>
          <p:nvPr/>
        </p:nvCxnSpPr>
        <p:spPr>
          <a:xfrm flipV="1">
            <a:off x="4290060" y="2209800"/>
            <a:ext cx="0" cy="104642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C90A668C-A678-B989-95FC-E62FBCFCBB06}"/>
              </a:ext>
            </a:extLst>
          </p:cNvPr>
          <p:cNvCxnSpPr/>
          <p:nvPr/>
        </p:nvCxnSpPr>
        <p:spPr>
          <a:xfrm flipV="1">
            <a:off x="6522720" y="2209800"/>
            <a:ext cx="0" cy="104642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64B1BE3D-CF5C-C8DA-DDDA-9806A51369A6}"/>
              </a:ext>
            </a:extLst>
          </p:cNvPr>
          <p:cNvSpPr txBox="1"/>
          <p:nvPr/>
        </p:nvSpPr>
        <p:spPr>
          <a:xfrm>
            <a:off x="198275" y="3902331"/>
            <a:ext cx="27158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hlinkClick r:id="rId6"/>
              </a:rPr>
              <a:t>(</a:t>
            </a:r>
            <a:r>
              <a:rPr lang="ko-KR" altLang="en-US" dirty="0">
                <a:hlinkClick r:id="rId6"/>
              </a:rPr>
              <a:t>링크</a:t>
            </a:r>
            <a:r>
              <a:rPr lang="en-US" altLang="ko-KR" dirty="0">
                <a:hlinkClick r:id="rId6"/>
              </a:rPr>
              <a:t>)</a:t>
            </a:r>
            <a:r>
              <a:rPr lang="ko-KR" altLang="en-US" dirty="0">
                <a:hlinkClick r:id="rId6"/>
              </a:rPr>
              <a:t>그래프로 확인하기</a:t>
            </a:r>
            <a:endParaRPr lang="ko-KR" altLang="en-US" dirty="0"/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5FB617B1-50B6-4695-8AA1-C0DE27F841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3929" y="5008229"/>
            <a:ext cx="8741802" cy="1781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6599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CC4290-B574-C4DC-52F1-2E777C93F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FFDBF4-2B18-BDD7-1356-EBDAF8186225}"/>
              </a:ext>
            </a:extLst>
          </p:cNvPr>
          <p:cNvSpPr txBox="1"/>
          <p:nvPr/>
        </p:nvSpPr>
        <p:spPr>
          <a:xfrm>
            <a:off x="838200" y="2066822"/>
            <a:ext cx="9747162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highlight>
                  <a:srgbClr val="FFFFFF"/>
                </a:highlight>
              </a:rPr>
              <a:t>// </a:t>
            </a:r>
            <a:r>
              <a:rPr lang="ko-KR" altLang="en-US" dirty="0">
                <a:highlight>
                  <a:srgbClr val="FFFFFF"/>
                </a:highlight>
              </a:rPr>
              <a:t>비금속</a:t>
            </a:r>
            <a:r>
              <a:rPr lang="en-US" altLang="ko-KR" dirty="0">
                <a:highlight>
                  <a:srgbClr val="FFFFFF"/>
                </a:highlight>
              </a:rPr>
              <a:t>/</a:t>
            </a:r>
            <a:r>
              <a:rPr lang="ko-KR" altLang="en-US" dirty="0">
                <a:highlight>
                  <a:srgbClr val="FFFFFF"/>
                </a:highlight>
              </a:rPr>
              <a:t>금속 을 고려한 최소 반사율 </a:t>
            </a:r>
            <a:r>
              <a:rPr lang="en-US" altLang="ko-KR" dirty="0">
                <a:highlight>
                  <a:srgbClr val="FFFFFF"/>
                </a:highlight>
              </a:rPr>
              <a:t>RGB</a:t>
            </a:r>
            <a:r>
              <a:rPr lang="ko-KR" altLang="en-US" dirty="0">
                <a:highlight>
                  <a:srgbClr val="FFFFFF"/>
                </a:highlight>
              </a:rPr>
              <a:t> </a:t>
            </a:r>
            <a:endParaRPr lang="en-US" altLang="ko-KR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altLang="ko-KR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float3 F0 = lerp(</a:t>
            </a:r>
            <a:r>
              <a:rPr lang="en-US" altLang="ko-KR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Fdielectric</a:t>
            </a:r>
            <a:r>
              <a:rPr lang="en-US" altLang="ko-KR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it-IT" altLang="ko-KR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baseColor</a:t>
            </a:r>
            <a:r>
              <a:rPr lang="en-US" altLang="ko-KR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altLang="ko-KR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metalness</a:t>
            </a:r>
            <a:r>
              <a:rPr lang="en-US" altLang="ko-KR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</a:t>
            </a:r>
          </a:p>
          <a:p>
            <a:r>
              <a:rPr lang="en-US" altLang="ko-KR" dirty="0"/>
              <a:t>// </a:t>
            </a:r>
            <a:r>
              <a:rPr lang="ko-KR" altLang="en-US" dirty="0" err="1"/>
              <a:t>프레넬</a:t>
            </a:r>
            <a:r>
              <a:rPr lang="en-US" altLang="ko-KR" dirty="0"/>
              <a:t>(</a:t>
            </a:r>
            <a:r>
              <a:rPr lang="ko-KR" altLang="en-US" dirty="0"/>
              <a:t>시선</a:t>
            </a:r>
            <a:r>
              <a:rPr lang="en-US" altLang="ko-KR" dirty="0"/>
              <a:t>-</a:t>
            </a:r>
            <a:r>
              <a:rPr lang="ko-KR" altLang="en-US" dirty="0"/>
              <a:t>빛 방향</a:t>
            </a:r>
            <a:r>
              <a:rPr lang="en-US" altLang="ko-KR" dirty="0"/>
              <a:t>)</a:t>
            </a:r>
            <a:r>
              <a:rPr lang="ko-KR" altLang="en-US" dirty="0"/>
              <a:t>까지 고려한 반사율 </a:t>
            </a:r>
            <a:r>
              <a:rPr lang="en-US" altLang="ko-KR" dirty="0"/>
              <a:t>RGB</a:t>
            </a:r>
            <a:r>
              <a:rPr lang="ko-KR" altLang="en-US" dirty="0"/>
              <a:t> </a:t>
            </a:r>
            <a:endParaRPr lang="en-US" altLang="ko-KR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altLang="ko-KR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float3 F = </a:t>
            </a:r>
            <a:r>
              <a:rPr lang="en-US" altLang="ko-KR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fresnelSchlick</a:t>
            </a:r>
            <a:r>
              <a:rPr lang="en-US" altLang="ko-KR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(F0, max(0.0, dot(</a:t>
            </a:r>
            <a:r>
              <a:rPr lang="en-US" altLang="ko-KR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Lh</a:t>
            </a:r>
            <a:r>
              <a:rPr lang="en-US" altLang="ko-KR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Lo))); </a:t>
            </a:r>
          </a:p>
          <a:p>
            <a:r>
              <a:rPr lang="en-US" altLang="ko-KR" sz="1800" dirty="0">
                <a:highlight>
                  <a:srgbClr val="FFFFFF"/>
                </a:highlight>
                <a:latin typeface="Cascadia Mono" panose="020B0609020000020004" pitchFamily="49" charset="0"/>
              </a:rPr>
              <a:t>float</a:t>
            </a:r>
            <a:r>
              <a:rPr lang="ko-KR" altLang="en-US" sz="1800" dirty="0"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altLang="ko-KR" sz="1800" dirty="0">
                <a:highlight>
                  <a:srgbClr val="FFFFFF"/>
                </a:highlight>
                <a:latin typeface="Cascadia Mono" panose="020B0609020000020004" pitchFamily="49" charset="0"/>
              </a:rPr>
              <a:t>D = </a:t>
            </a:r>
            <a:r>
              <a:rPr lang="en-US" altLang="ko-KR" sz="1800" dirty="0" err="1">
                <a:highlight>
                  <a:srgbClr val="FFFFFF"/>
                </a:highlight>
                <a:latin typeface="Cascadia Mono" panose="020B0609020000020004" pitchFamily="49" charset="0"/>
              </a:rPr>
              <a:t>ndfGGX</a:t>
            </a:r>
            <a:r>
              <a:rPr lang="en-US" altLang="ko-KR" sz="1800" dirty="0"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altLang="ko-KR" sz="1800" dirty="0" err="1">
                <a:highlight>
                  <a:srgbClr val="FFFFFF"/>
                </a:highlight>
                <a:latin typeface="Cascadia Mono" panose="020B0609020000020004" pitchFamily="49" charset="0"/>
              </a:rPr>
              <a:t>cosLh</a:t>
            </a:r>
            <a:r>
              <a:rPr lang="en-US" altLang="ko-KR" sz="1800" dirty="0">
                <a:highlight>
                  <a:srgbClr val="FFFFFF"/>
                </a:highlight>
                <a:latin typeface="Cascadia Mono" panose="020B0609020000020004" pitchFamily="49" charset="0"/>
              </a:rPr>
              <a:t>, max(0.1, roughness));</a:t>
            </a:r>
          </a:p>
          <a:p>
            <a:r>
              <a:rPr lang="en-US" altLang="ko-KR" sz="1800" dirty="0">
                <a:highlight>
                  <a:srgbClr val="FFFFFF"/>
                </a:highlight>
                <a:latin typeface="Cascadia Mono" panose="020B0609020000020004" pitchFamily="49" charset="0"/>
              </a:rPr>
              <a:t>float </a:t>
            </a:r>
            <a:r>
              <a:rPr lang="en-US" altLang="ko-KR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 = </a:t>
            </a:r>
            <a:r>
              <a:rPr lang="en-US" altLang="ko-KR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gaSchlickGGX</a:t>
            </a:r>
            <a:r>
              <a:rPr lang="en-US" altLang="ko-KR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altLang="ko-KR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cosLi</a:t>
            </a:r>
            <a:r>
              <a:rPr lang="en-US" altLang="ko-KR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altLang="ko-KR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cosLo</a:t>
            </a:r>
            <a:r>
              <a:rPr lang="en-US" altLang="ko-KR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roughness);</a:t>
            </a:r>
          </a:p>
          <a:p>
            <a:endParaRPr lang="en-US" altLang="ko-KR" dirty="0"/>
          </a:p>
          <a:p>
            <a:r>
              <a:rPr lang="ko-KR" altLang="en-US" dirty="0"/>
              <a:t>//반사율을 제외한 나머지에서 금속성에 따라서 </a:t>
            </a:r>
            <a:r>
              <a:rPr lang="ko-KR" altLang="en-US" dirty="0" err="1"/>
              <a:t>표면산란</a:t>
            </a:r>
            <a:r>
              <a:rPr lang="ko-KR" altLang="en-US" dirty="0"/>
              <a:t> 율이 결정된다 </a:t>
            </a:r>
            <a:endParaRPr lang="en-US" altLang="ko-KR" dirty="0"/>
          </a:p>
          <a:p>
            <a:r>
              <a:rPr lang="en-US" altLang="ko-KR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float3 </a:t>
            </a:r>
            <a:r>
              <a:rPr lang="en-US" altLang="ko-KR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kd</a:t>
            </a:r>
            <a:r>
              <a:rPr lang="en-US" altLang="ko-KR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lerp(float3(1, 1, 1) - F, float3(0, 0, 0), </a:t>
            </a:r>
            <a:r>
              <a:rPr lang="en-US" altLang="ko-KR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metalness</a:t>
            </a:r>
            <a:r>
              <a:rPr lang="en-US" altLang="ko-KR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</a:t>
            </a:r>
          </a:p>
          <a:p>
            <a:endParaRPr lang="it-IT" altLang="ko-KR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endParaRPr lang="it-IT" altLang="ko-KR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endParaRPr lang="it-IT" altLang="ko-KR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endParaRPr lang="it-IT" altLang="ko-KR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endParaRPr lang="it-IT" altLang="ko-KR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it-IT" altLang="ko-KR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float3 diffuseBRDF = kd * </a:t>
            </a:r>
            <a:r>
              <a:rPr lang="it-IT" altLang="ko-KR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baseColor</a:t>
            </a:r>
            <a:r>
              <a:rPr lang="it-IT" altLang="ko-KR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/ DevidePI;</a:t>
            </a:r>
            <a:endParaRPr lang="ko-KR" alt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altLang="ko-KR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float3 </a:t>
            </a:r>
            <a:r>
              <a:rPr lang="en-US" altLang="ko-KR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specularBRDF</a:t>
            </a:r>
            <a:r>
              <a:rPr lang="en-US" altLang="ko-KR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(F * D * G) / max(Epsilon, 4.0 * </a:t>
            </a:r>
            <a:r>
              <a:rPr lang="en-US" altLang="ko-KR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cosLi</a:t>
            </a:r>
            <a:r>
              <a:rPr lang="en-US" altLang="ko-KR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* </a:t>
            </a:r>
            <a:r>
              <a:rPr lang="en-US" altLang="ko-KR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cosLo</a:t>
            </a:r>
            <a:r>
              <a:rPr lang="en-US" altLang="ko-KR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 </a:t>
            </a:r>
            <a:endParaRPr lang="ko-KR" altLang="en-US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69CD1C63-3DB8-6C02-AB1D-2562061B96BB}"/>
              </a:ext>
            </a:extLst>
          </p:cNvPr>
          <p:cNvGrpSpPr/>
          <p:nvPr/>
        </p:nvGrpSpPr>
        <p:grpSpPr>
          <a:xfrm>
            <a:off x="706052" y="4637879"/>
            <a:ext cx="10233291" cy="1138948"/>
            <a:chOff x="6664959" y="3332214"/>
            <a:chExt cx="7134223" cy="1138948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4AEF76FC-AFC6-99D3-249C-58BDD8DB3CF6}"/>
                </a:ext>
              </a:extLst>
            </p:cNvPr>
            <p:cNvSpPr/>
            <p:nvPr/>
          </p:nvSpPr>
          <p:spPr>
            <a:xfrm>
              <a:off x="6759787" y="3609212"/>
              <a:ext cx="7039395" cy="41094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3F3B9671-97F6-A86A-D299-BC7ED77AF1DC}"/>
                </a:ext>
              </a:extLst>
            </p:cNvPr>
            <p:cNvSpPr/>
            <p:nvPr/>
          </p:nvSpPr>
          <p:spPr>
            <a:xfrm>
              <a:off x="8540517" y="3709813"/>
              <a:ext cx="5258665" cy="76134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내부 침투 가능한 부분이 남는다 침투한 부분 중 </a:t>
              </a:r>
              <a:endParaRPr lang="en-US" altLang="ko-KR" dirty="0"/>
            </a:p>
            <a:p>
              <a:pPr algn="ctr"/>
              <a:r>
                <a:rPr lang="ko-KR" altLang="en-US" dirty="0"/>
                <a:t>금속</a:t>
              </a:r>
              <a:r>
                <a:rPr lang="en-US" altLang="ko-KR" dirty="0"/>
                <a:t> – </a:t>
              </a:r>
              <a:r>
                <a:rPr lang="ko-KR" altLang="en-US" dirty="0"/>
                <a:t>비금속 에 따라  일부만  </a:t>
              </a:r>
              <a:r>
                <a:rPr lang="ko-KR" altLang="en-US" dirty="0" err="1"/>
                <a:t>표면산란</a:t>
              </a:r>
              <a:r>
                <a:rPr lang="en-US" altLang="ko-KR" dirty="0"/>
                <a:t>(</a:t>
              </a:r>
              <a:r>
                <a:rPr lang="en-US" altLang="ko-KR" dirty="0" err="1"/>
                <a:t>kd</a:t>
              </a:r>
              <a:r>
                <a:rPr lang="en-US" altLang="ko-KR" dirty="0"/>
                <a:t>)</a:t>
              </a:r>
              <a:r>
                <a:rPr lang="ko-KR" altLang="en-US" dirty="0"/>
                <a:t> 한다</a:t>
              </a:r>
              <a:r>
                <a:rPr lang="en-US" altLang="ko-KR" dirty="0"/>
                <a:t>.</a:t>
              </a:r>
              <a:r>
                <a:rPr lang="ko-KR" altLang="en-US" dirty="0"/>
                <a:t> </a:t>
              </a: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2E334FBC-BCE6-3949-8ABA-42BEBCE56FE1}"/>
                </a:ext>
              </a:extLst>
            </p:cNvPr>
            <p:cNvSpPr/>
            <p:nvPr/>
          </p:nvSpPr>
          <p:spPr>
            <a:xfrm>
              <a:off x="6762128" y="3709813"/>
              <a:ext cx="1778389" cy="76134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F(</a:t>
              </a:r>
              <a:r>
                <a:rPr lang="ko-KR" altLang="en-US" dirty="0"/>
                <a:t>반사</a:t>
              </a:r>
              <a:r>
                <a:rPr lang="en-US" altLang="ko-KR" dirty="0"/>
                <a:t>)</a:t>
              </a:r>
              <a:r>
                <a:rPr lang="ko-KR" altLang="en-US" dirty="0"/>
                <a:t>가 정해지면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2468CA9-6D9C-D70B-1AC3-93076A716E27}"/>
                </a:ext>
              </a:extLst>
            </p:cNvPr>
            <p:cNvSpPr txBox="1"/>
            <p:nvPr/>
          </p:nvSpPr>
          <p:spPr>
            <a:xfrm>
              <a:off x="6664959" y="3332214"/>
              <a:ext cx="457994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dirty="0"/>
                <a:t>0.0                                                                      </a:t>
              </a:r>
              <a:endParaRPr lang="ko-KR" altLang="en-US" sz="1200" dirty="0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C466B1D5-507B-E645-78C5-B212B44D0D5A}"/>
              </a:ext>
            </a:extLst>
          </p:cNvPr>
          <p:cNvSpPr txBox="1"/>
          <p:nvPr/>
        </p:nvSpPr>
        <p:spPr>
          <a:xfrm>
            <a:off x="10495557" y="4596477"/>
            <a:ext cx="443906" cy="2776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/>
              <a:t>1.0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8398443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ED67EB-00C6-EE49-CBE4-87DE9F2C2D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구현하기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B27D8C0-12DA-CA2C-41BB-EB4C8FF75D9A}"/>
              </a:ext>
            </a:extLst>
          </p:cNvPr>
          <p:cNvSpPr txBox="1"/>
          <p:nvPr/>
        </p:nvSpPr>
        <p:spPr>
          <a:xfrm>
            <a:off x="642273" y="1757240"/>
            <a:ext cx="105156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ko-KR" altLang="en-US" dirty="0"/>
              <a:t>단계</a:t>
            </a:r>
            <a:r>
              <a:rPr lang="en-US" altLang="ko-KR" dirty="0"/>
              <a:t>1.</a:t>
            </a:r>
            <a:r>
              <a:rPr lang="ko-KR" altLang="en-US" dirty="0"/>
              <a:t> </a:t>
            </a:r>
            <a:r>
              <a:rPr lang="en-US" altLang="ko-KR" dirty="0"/>
              <a:t> </a:t>
            </a:r>
            <a:r>
              <a:rPr lang="ko-KR" altLang="en-US" dirty="0"/>
              <a:t>단일 </a:t>
            </a:r>
            <a:r>
              <a:rPr lang="ko-KR" altLang="en-US" dirty="0" err="1"/>
              <a:t>디렉션</a:t>
            </a:r>
            <a:r>
              <a:rPr lang="ko-KR" altLang="en-US" dirty="0"/>
              <a:t> 라이트</a:t>
            </a:r>
            <a:r>
              <a:rPr lang="en-US" altLang="ko-KR" dirty="0"/>
              <a:t>(</a:t>
            </a:r>
            <a:r>
              <a:rPr lang="ko-KR" altLang="en-US" dirty="0"/>
              <a:t>방향</a:t>
            </a:r>
            <a:r>
              <a:rPr lang="en-US" altLang="ko-KR" dirty="0"/>
              <a:t>,</a:t>
            </a:r>
            <a:r>
              <a:rPr lang="ko-KR" altLang="en-US" dirty="0"/>
              <a:t>강도</a:t>
            </a:r>
            <a:r>
              <a:rPr lang="en-US" altLang="ko-KR" dirty="0"/>
              <a:t>)</a:t>
            </a:r>
            <a:r>
              <a:rPr lang="ko-KR" altLang="en-US" dirty="0"/>
              <a:t>에서 </a:t>
            </a:r>
            <a:r>
              <a:rPr lang="en-US" altLang="ko-KR" dirty="0" err="1"/>
              <a:t>metalness,roughness</a:t>
            </a:r>
            <a:r>
              <a:rPr lang="en-US" altLang="ko-KR" dirty="0"/>
              <a:t> </a:t>
            </a:r>
            <a:r>
              <a:rPr lang="ko-KR" altLang="en-US" dirty="0" err="1"/>
              <a:t>쉐이더</a:t>
            </a:r>
            <a:r>
              <a:rPr lang="ko-KR" altLang="en-US" dirty="0"/>
              <a:t> 상수를 선언해서 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  Diffuse</a:t>
            </a:r>
            <a:r>
              <a:rPr lang="ko-KR" altLang="en-US" dirty="0"/>
              <a:t> </a:t>
            </a:r>
            <a:r>
              <a:rPr lang="en-US" altLang="ko-KR" dirty="0"/>
              <a:t>BRDF , Specular</a:t>
            </a:r>
            <a:r>
              <a:rPr lang="ko-KR" altLang="en-US" dirty="0"/>
              <a:t> </a:t>
            </a:r>
            <a:r>
              <a:rPr lang="en-US" altLang="ko-KR" dirty="0"/>
              <a:t>BRDF(Cook-Torrance) </a:t>
            </a:r>
            <a:r>
              <a:rPr lang="ko-KR" altLang="en-US" dirty="0"/>
              <a:t>를 구현합니다</a:t>
            </a:r>
            <a:r>
              <a:rPr lang="en-US" altLang="ko-KR" dirty="0"/>
              <a:t>. ( </a:t>
            </a:r>
            <a:r>
              <a:rPr lang="en-US" altLang="ko-KR" dirty="0" err="1"/>
              <a:t>imgui</a:t>
            </a:r>
            <a:r>
              <a:rPr lang="ko-KR" altLang="en-US" dirty="0"/>
              <a:t>로 조절하면서 확인</a:t>
            </a:r>
            <a:r>
              <a:rPr lang="en-US" altLang="ko-KR" dirty="0"/>
              <a:t>)</a:t>
            </a:r>
          </a:p>
          <a:p>
            <a:pPr marL="0" indent="0">
              <a:buNone/>
            </a:pPr>
            <a:r>
              <a:rPr lang="ko-KR" altLang="en-US" dirty="0"/>
              <a:t>단계</a:t>
            </a:r>
            <a:r>
              <a:rPr lang="en-US" altLang="ko-KR" dirty="0"/>
              <a:t>2.  </a:t>
            </a:r>
            <a:r>
              <a:rPr lang="ko-KR" altLang="en-US" dirty="0"/>
              <a:t>텍스처 맵핑 소스를 활용하여 </a:t>
            </a:r>
            <a:r>
              <a:rPr lang="en-US" altLang="ko-KR" dirty="0" err="1"/>
              <a:t>metalness</a:t>
            </a:r>
            <a:r>
              <a:rPr lang="en-US" altLang="ko-KR" dirty="0"/>
              <a:t>, roughness</a:t>
            </a:r>
            <a:r>
              <a:rPr lang="ko-KR" altLang="en-US" dirty="0"/>
              <a:t>를</a:t>
            </a:r>
            <a:r>
              <a:rPr lang="en-US" altLang="ko-KR" dirty="0"/>
              <a:t> </a:t>
            </a:r>
            <a:r>
              <a:rPr lang="ko-KR" altLang="en-US" dirty="0"/>
              <a:t>처리합니다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ko-KR" altLang="en-US" dirty="0"/>
              <a:t>단계</a:t>
            </a:r>
            <a:r>
              <a:rPr lang="en-US" altLang="ko-KR" dirty="0"/>
              <a:t>3. </a:t>
            </a:r>
            <a:r>
              <a:rPr lang="ko-KR" altLang="en-US" dirty="0"/>
              <a:t>감마 보정을 합니다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58FBD3-801C-45AF-6BD9-D08D6011B7BF}"/>
              </a:ext>
            </a:extLst>
          </p:cNvPr>
          <p:cNvSpPr txBox="1"/>
          <p:nvPr/>
        </p:nvSpPr>
        <p:spPr>
          <a:xfrm>
            <a:off x="394526" y="3571873"/>
            <a:ext cx="11481852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ko-KR" altLang="en-US" dirty="0"/>
              <a:t>참고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 </a:t>
            </a:r>
            <a:r>
              <a:rPr lang="en-US" altLang="ko-KR" dirty="0">
                <a:hlinkClick r:id="rId2"/>
              </a:rPr>
              <a:t>https://github.com/ldw9981/PBR.git</a:t>
            </a:r>
            <a:r>
              <a:rPr lang="en-US" altLang="ko-KR" dirty="0"/>
              <a:t> (</a:t>
            </a:r>
            <a: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  <a:t>forked from </a:t>
            </a:r>
            <a:r>
              <a:rPr lang="en-US" altLang="ko-KR" b="0" i="0" u="sng" dirty="0" err="1">
                <a:effectLst/>
                <a:latin typeface="-apple-system"/>
                <a:hlinkClick r:id="rId3"/>
              </a:rPr>
              <a:t>Nadrin</a:t>
            </a:r>
            <a:r>
              <a:rPr lang="en-US" altLang="ko-KR" b="0" i="0" u="sng" dirty="0">
                <a:effectLst/>
                <a:latin typeface="-apple-system"/>
                <a:hlinkClick r:id="rId3"/>
              </a:rPr>
              <a:t>/PBR</a:t>
            </a:r>
            <a:r>
              <a:rPr lang="en-US" altLang="ko-KR" b="0" i="0" u="sng" dirty="0">
                <a:effectLst/>
                <a:latin typeface="-apple-system"/>
              </a:rPr>
              <a:t>)  </a:t>
            </a:r>
            <a:endParaRPr lang="en-US" altLang="ko-KR" u="sng" dirty="0">
              <a:latin typeface="-apple-system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-apple-system"/>
              </a:rPr>
              <a:t>F1~F3:  1~3</a:t>
            </a:r>
            <a:r>
              <a:rPr lang="ko-KR" altLang="en-US" dirty="0">
                <a:latin typeface="-apple-system"/>
              </a:rPr>
              <a:t>번 </a:t>
            </a:r>
            <a:r>
              <a:rPr lang="ko-KR" altLang="en-US" dirty="0" err="1">
                <a:latin typeface="-apple-system"/>
              </a:rPr>
              <a:t>디렉션</a:t>
            </a:r>
            <a:r>
              <a:rPr lang="ko-KR" altLang="en-US" dirty="0">
                <a:latin typeface="-apple-system"/>
              </a:rPr>
              <a:t> 라이트 </a:t>
            </a:r>
            <a:r>
              <a:rPr lang="en-US" altLang="ko-KR" dirty="0">
                <a:latin typeface="-apple-system"/>
              </a:rPr>
              <a:t>On/Off</a:t>
            </a:r>
            <a:r>
              <a:rPr lang="ko-KR" altLang="en-US" dirty="0">
                <a:latin typeface="-apple-system"/>
              </a:rPr>
              <a:t> </a:t>
            </a:r>
            <a:r>
              <a:rPr lang="en-US" altLang="ko-KR" dirty="0">
                <a:latin typeface="-apple-system"/>
              </a:rPr>
              <a:t>  ,          F4 : IBL</a:t>
            </a:r>
            <a:r>
              <a:rPr lang="ko-KR" altLang="en-US" dirty="0">
                <a:latin typeface="-apple-system"/>
              </a:rPr>
              <a:t>  </a:t>
            </a:r>
            <a:r>
              <a:rPr lang="en-US" altLang="ko-KR" dirty="0">
                <a:latin typeface="-apple-system"/>
              </a:rPr>
              <a:t>On/Off , </a:t>
            </a:r>
            <a:r>
              <a:rPr lang="ko-KR" altLang="en-US" dirty="0">
                <a:latin typeface="-apple-system"/>
              </a:rPr>
              <a:t> </a:t>
            </a:r>
            <a:r>
              <a:rPr lang="en-US" altLang="ko-KR" dirty="0">
                <a:latin typeface="-apple-system"/>
              </a:rPr>
              <a:t>F5:</a:t>
            </a:r>
            <a:r>
              <a:rPr lang="ko-KR" altLang="en-US" dirty="0">
                <a:latin typeface="-apple-system"/>
              </a:rPr>
              <a:t> 감마 보정 </a:t>
            </a:r>
            <a:r>
              <a:rPr lang="en-US" altLang="ko-KR" dirty="0">
                <a:latin typeface="-apple-system"/>
              </a:rPr>
              <a:t>On/Off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-apple-system"/>
            </a:endParaRPr>
          </a:p>
          <a:p>
            <a:r>
              <a:rPr lang="en-US" altLang="ko-KR" dirty="0">
                <a:latin typeface="-apple-system"/>
                <a:hlinkClick r:id="rId4"/>
              </a:rPr>
              <a:t>https://learnopengl.com/PBR/Lighting</a:t>
            </a:r>
            <a:endParaRPr lang="en-US" altLang="ko-KR" dirty="0">
              <a:latin typeface="-apple-system"/>
            </a:endParaRPr>
          </a:p>
          <a:p>
            <a:endParaRPr lang="en-US" altLang="ko-KR" dirty="0">
              <a:latin typeface="-apple-system"/>
            </a:endParaRPr>
          </a:p>
          <a:p>
            <a:r>
              <a:rPr lang="en-US" altLang="ko-KR" dirty="0">
                <a:latin typeface="-apple-system"/>
              </a:rPr>
              <a:t>https://github.com/microsoft/DirectX-Graphics-Samples/blob/master/MiniEngine/Model/Shaders/DefaultPS.hlsl</a:t>
            </a:r>
          </a:p>
          <a:p>
            <a:endParaRPr lang="en-US" altLang="ko-KR" dirty="0">
              <a:latin typeface="-apple-system"/>
            </a:endParaRPr>
          </a:p>
          <a:p>
            <a:r>
              <a:rPr lang="en-US" altLang="ko-KR" dirty="0">
                <a:latin typeface="-apple-system"/>
              </a:rPr>
              <a:t>https://www.shadertoy.com/view/4sSfzK</a:t>
            </a:r>
            <a:r>
              <a:rPr lang="ko-KR" altLang="en-US" dirty="0">
                <a:latin typeface="-apple-system"/>
              </a:rPr>
              <a:t>    </a:t>
            </a:r>
            <a:endParaRPr lang="en-US" altLang="ko-KR" dirty="0"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41248740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A651BC-6E63-EE50-84BD-AD9A5EAE9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블린</a:t>
            </a:r>
            <a:r>
              <a:rPr lang="en-US" altLang="ko-KR" dirty="0"/>
              <a:t>-</a:t>
            </a:r>
            <a:r>
              <a:rPr lang="ko-KR" altLang="en-US" dirty="0"/>
              <a:t>퐁</a:t>
            </a:r>
            <a:r>
              <a:rPr lang="en-US" altLang="ko-KR" dirty="0"/>
              <a:t>(Blinn-Phong)</a:t>
            </a:r>
            <a:r>
              <a:rPr lang="ko-KR" altLang="en-US" dirty="0"/>
              <a:t>의 한계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8399EF46-5182-CBBA-CA23-46CD67B7F2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0196" y="1453989"/>
            <a:ext cx="7620000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516679E-8B8C-D327-4340-EC694C1B45F6}"/>
              </a:ext>
            </a:extLst>
          </p:cNvPr>
          <p:cNvSpPr txBox="1"/>
          <p:nvPr/>
        </p:nvSpPr>
        <p:spPr>
          <a:xfrm>
            <a:off x="3212004" y="3838623"/>
            <a:ext cx="89165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 </a:t>
            </a:r>
            <a:r>
              <a:rPr lang="ko-KR" altLang="en-US" dirty="0" err="1"/>
              <a:t>블린</a:t>
            </a:r>
            <a:r>
              <a:rPr lang="ko-KR" altLang="en-US" dirty="0"/>
              <a:t> 퐁 </a:t>
            </a:r>
            <a:r>
              <a:rPr lang="ko-KR" altLang="en-US" dirty="0" err="1"/>
              <a:t>셰이딩</a:t>
            </a:r>
            <a:r>
              <a:rPr lang="ko-KR" altLang="en-US" dirty="0"/>
              <a:t> 이전에도 </a:t>
            </a:r>
            <a:r>
              <a:rPr lang="en-US" altLang="ko-KR" dirty="0"/>
              <a:t>BRDF </a:t>
            </a:r>
            <a:r>
              <a:rPr lang="ko-KR" altLang="en-US" dirty="0"/>
              <a:t>와 같은 빛이 어떻게 반사하는지에 대한 이론은 존재 </a:t>
            </a:r>
            <a:endParaRPr lang="en-US" altLang="ko-KR" dirty="0"/>
          </a:p>
          <a:p>
            <a:r>
              <a:rPr lang="ko-KR" altLang="en-US" dirty="0"/>
              <a:t>그 당시는 그래픽 카드는 실시간으로 이론을 적용하기는 성능 부족</a:t>
            </a:r>
            <a:endParaRPr lang="en-US" altLang="ko-KR" dirty="0"/>
          </a:p>
          <a:p>
            <a:r>
              <a:rPr lang="ko-KR" altLang="en-US" dirty="0"/>
              <a:t>당시 이 경험적 </a:t>
            </a:r>
            <a:r>
              <a:rPr lang="ko-KR" altLang="en-US" dirty="0" err="1"/>
              <a:t>셰이딩</a:t>
            </a:r>
            <a:r>
              <a:rPr lang="ko-KR" altLang="en-US" dirty="0"/>
              <a:t> 모델은 </a:t>
            </a:r>
            <a:r>
              <a:rPr lang="ko-KR" altLang="en-US" dirty="0" err="1"/>
              <a:t>근사화된</a:t>
            </a:r>
            <a:r>
              <a:rPr lang="ko-KR" altLang="en-US" dirty="0"/>
              <a:t> 알고리즘으로 실시간으로 적합했다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pic>
        <p:nvPicPr>
          <p:cNvPr id="1028" name="Picture 4" descr="undefined">
            <a:extLst>
              <a:ext uri="{FF2B5EF4-FFF2-40B4-BE49-F238E27FC236}">
                <a16:creationId xmlns:a16="http://schemas.microsoft.com/office/drawing/2014/main" id="{138DCA3E-5EAA-1274-8AB9-206E58ED21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22" y="1453989"/>
            <a:ext cx="2721925" cy="364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7D78E77-CCC3-DE88-E1C7-E746C3943BFA}"/>
              </a:ext>
            </a:extLst>
          </p:cNvPr>
          <p:cNvSpPr txBox="1"/>
          <p:nvPr/>
        </p:nvSpPr>
        <p:spPr>
          <a:xfrm>
            <a:off x="327622" y="5328484"/>
            <a:ext cx="1173040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ko-KR" altLang="en-US" dirty="0"/>
              <a:t>경험적 </a:t>
            </a:r>
            <a:r>
              <a:rPr lang="ko-KR" altLang="en-US" dirty="0" err="1"/>
              <a:t>셰이딩</a:t>
            </a:r>
            <a:r>
              <a:rPr lang="ko-KR" altLang="en-US" dirty="0"/>
              <a:t> 모델</a:t>
            </a:r>
            <a:r>
              <a:rPr lang="en-US" altLang="ko-KR" dirty="0"/>
              <a:t>(Blinn-Phong </a:t>
            </a:r>
            <a:r>
              <a:rPr lang="ko-KR" altLang="en-US" dirty="0"/>
              <a:t>계열</a:t>
            </a:r>
            <a:r>
              <a:rPr lang="en-US" altLang="ko-KR" dirty="0"/>
              <a:t>)</a:t>
            </a:r>
            <a:r>
              <a:rPr lang="ko-KR" altLang="en-US" dirty="0"/>
              <a:t>은 물리 법칙 기반이 아니라 </a:t>
            </a:r>
            <a:r>
              <a:rPr lang="ko-KR" altLang="en-US" b="1" dirty="0"/>
              <a:t>아티스트</a:t>
            </a:r>
            <a:r>
              <a:rPr lang="en-US" altLang="ko-KR" b="1" dirty="0"/>
              <a:t>/</a:t>
            </a:r>
            <a:r>
              <a:rPr lang="ko-KR" altLang="en-US" b="1" dirty="0"/>
              <a:t>개발자가 보기 좋은 대로 만든 모델</a:t>
            </a:r>
            <a:r>
              <a:rPr lang="ko-KR" altLang="en-US" dirty="0"/>
              <a:t>이고 반사율</a:t>
            </a:r>
            <a:r>
              <a:rPr lang="en-US" altLang="ko-KR" dirty="0"/>
              <a:t>·</a:t>
            </a:r>
            <a:r>
              <a:rPr lang="ko-KR" altLang="en-US" dirty="0" err="1"/>
              <a:t>프레넬</a:t>
            </a:r>
            <a:r>
              <a:rPr lang="en-US" altLang="ko-KR" dirty="0"/>
              <a:t>·</a:t>
            </a:r>
            <a:r>
              <a:rPr lang="ko-KR" altLang="en-US" dirty="0"/>
              <a:t>금속</a:t>
            </a:r>
            <a:r>
              <a:rPr lang="en-US" altLang="ko-KR" dirty="0"/>
              <a:t>/</a:t>
            </a:r>
            <a:r>
              <a:rPr lang="ko-KR" altLang="en-US" dirty="0"/>
              <a:t>비금속</a:t>
            </a:r>
            <a:r>
              <a:rPr lang="en-US" altLang="ko-KR" dirty="0"/>
              <a:t>·</a:t>
            </a:r>
            <a:r>
              <a:rPr lang="ko-KR" altLang="en-US" dirty="0"/>
              <a:t>에너지 보존 등 </a:t>
            </a:r>
            <a:r>
              <a:rPr lang="ko-KR" altLang="en-US" b="1" dirty="0"/>
              <a:t>핵심 물리 특성이 없기 때문에</a:t>
            </a:r>
            <a:endParaRPr lang="ko-KR" altLang="en-US" dirty="0"/>
          </a:p>
          <a:p>
            <a:r>
              <a:rPr lang="ko-KR" altLang="en-US" dirty="0"/>
              <a:t>어떤 특성을 어디까지 반영할지 </a:t>
            </a:r>
            <a:r>
              <a:rPr lang="ko-KR" altLang="en-US" b="1" dirty="0"/>
              <a:t>엔진</a:t>
            </a:r>
            <a:r>
              <a:rPr lang="en-US" altLang="ko-KR" b="1" dirty="0"/>
              <a:t>/</a:t>
            </a:r>
            <a:r>
              <a:rPr lang="ko-KR" altLang="en-US" b="1" dirty="0"/>
              <a:t>툴</a:t>
            </a:r>
            <a:r>
              <a:rPr lang="en-US" altLang="ko-KR" b="1" dirty="0"/>
              <a:t>/</a:t>
            </a:r>
            <a:r>
              <a:rPr lang="ko-KR" altLang="en-US" b="1" dirty="0"/>
              <a:t>프로젝트마다 제 각각</a:t>
            </a:r>
            <a:r>
              <a:rPr lang="ko-KR" altLang="en-US" dirty="0"/>
              <a:t>이라 </a:t>
            </a:r>
            <a:r>
              <a:rPr lang="ko-KR" altLang="en-US" b="1" dirty="0"/>
              <a:t>재질 호환성이 거의 불가능</a:t>
            </a:r>
            <a:r>
              <a:rPr lang="ko-KR" altLang="en-US" dirty="0"/>
              <a:t>하다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툴이라면 </a:t>
            </a:r>
            <a:r>
              <a:rPr lang="en-US" altLang="ko-KR" dirty="0"/>
              <a:t>Blender, 3ds Max, Maya </a:t>
            </a:r>
            <a:r>
              <a:rPr lang="ko-KR" altLang="en-US" dirty="0"/>
              <a:t>같은 </a:t>
            </a:r>
            <a:r>
              <a:rPr lang="en-US" altLang="ko-KR" dirty="0"/>
              <a:t>DCC(Digital Content Creation) </a:t>
            </a:r>
            <a:r>
              <a:rPr lang="ko-KR" altLang="en-US" dirty="0"/>
              <a:t>툴도 전부 포함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9900242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F882BD9-FEED-B93D-9313-9859F06299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2129" y="3065099"/>
            <a:ext cx="4294649" cy="2082461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68A5EE7B-DA47-CF43-7A5A-AE605BC3CF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빛은 입자이자 파동이다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A1668F-9B9B-0B59-F2F2-980A31E04538}"/>
              </a:ext>
            </a:extLst>
          </p:cNvPr>
          <p:cNvSpPr txBox="1"/>
          <p:nvPr/>
        </p:nvSpPr>
        <p:spPr>
          <a:xfrm>
            <a:off x="411523" y="1553573"/>
            <a:ext cx="9888177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ko-KR" altLang="en-US" sz="1600" b="1" dirty="0"/>
              <a:t>전자기파</a:t>
            </a:r>
            <a:r>
              <a:rPr lang="en-US" altLang="ko-KR" sz="1600" b="1" dirty="0"/>
              <a:t>(Electromagnetic Wave)</a:t>
            </a:r>
            <a:r>
              <a:rPr lang="ko-KR" altLang="en-US" sz="1600" dirty="0"/>
              <a:t> 이다</a:t>
            </a:r>
            <a:r>
              <a:rPr lang="en-US" altLang="ko-KR" sz="1600" dirty="0"/>
              <a:t>.</a:t>
            </a:r>
          </a:p>
          <a:p>
            <a:r>
              <a:rPr lang="ko-KR" altLang="en-US" sz="1600" dirty="0"/>
              <a:t>전기장</a:t>
            </a:r>
            <a:r>
              <a:rPr lang="en-US" altLang="ko-KR" sz="1600" dirty="0"/>
              <a:t>(E)</a:t>
            </a:r>
            <a:r>
              <a:rPr lang="ko-KR" altLang="en-US" sz="1600" dirty="0"/>
              <a:t>과 자기장</a:t>
            </a:r>
            <a:r>
              <a:rPr lang="en-US" altLang="ko-KR" sz="1600" dirty="0"/>
              <a:t>(B)</a:t>
            </a:r>
            <a:r>
              <a:rPr lang="ko-KR" altLang="en-US" sz="1600" dirty="0"/>
              <a:t>이 서로를 만들어내며 파동처럼 </a:t>
            </a:r>
            <a:r>
              <a:rPr lang="ko-KR" altLang="en-US" sz="1600" dirty="0" err="1"/>
              <a:t>퍼져나가는</a:t>
            </a:r>
            <a:r>
              <a:rPr lang="ko-KR" altLang="en-US" sz="1600" dirty="0"/>
              <a:t> 현상 그래서 파동 특성을 지닌다</a:t>
            </a:r>
            <a:r>
              <a:rPr lang="en-US" altLang="ko-KR" sz="1600" dirty="0"/>
              <a:t>:</a:t>
            </a:r>
          </a:p>
          <a:p>
            <a:r>
              <a:rPr lang="ko-KR" altLang="en-US" sz="1600" dirty="0"/>
              <a:t>간섭</a:t>
            </a:r>
            <a:r>
              <a:rPr lang="en-US" altLang="ko-KR" sz="1600" dirty="0"/>
              <a:t>(Interference) , </a:t>
            </a:r>
            <a:r>
              <a:rPr lang="ko-KR" altLang="en-US" sz="1600" dirty="0"/>
              <a:t>회절</a:t>
            </a:r>
            <a:r>
              <a:rPr lang="en-US" altLang="ko-KR" sz="1600" dirty="0"/>
              <a:t>(Diffraction),</a:t>
            </a:r>
            <a:r>
              <a:rPr lang="ko-KR" altLang="en-US" sz="1600" dirty="0"/>
              <a:t> </a:t>
            </a:r>
            <a:r>
              <a:rPr lang="ko-KR" altLang="en-US" sz="1600" u="sng" dirty="0"/>
              <a:t>반사</a:t>
            </a:r>
            <a:r>
              <a:rPr lang="en-US" altLang="ko-KR" sz="1600" u="sng" dirty="0"/>
              <a:t>(Reflection)</a:t>
            </a:r>
            <a:r>
              <a:rPr lang="ko-KR" altLang="en-US" sz="1600" dirty="0"/>
              <a:t>와 굴절</a:t>
            </a:r>
            <a:r>
              <a:rPr lang="en-US" altLang="ko-KR" sz="1600" dirty="0"/>
              <a:t>(Refraction),</a:t>
            </a:r>
          </a:p>
          <a:p>
            <a:r>
              <a:rPr lang="ko-KR" altLang="en-US" sz="1600" dirty="0"/>
              <a:t>편광</a:t>
            </a:r>
            <a:r>
              <a:rPr lang="en-US" altLang="ko-KR" sz="1600" dirty="0"/>
              <a:t>(Polarization) , </a:t>
            </a:r>
            <a:r>
              <a:rPr lang="ko-KR" altLang="en-US" sz="1600" dirty="0"/>
              <a:t>산란 </a:t>
            </a:r>
            <a:r>
              <a:rPr lang="en-US" altLang="ko-KR" sz="1600" dirty="0"/>
              <a:t>(Scattering)</a:t>
            </a:r>
            <a:endParaRPr lang="ko-KR" altLang="en-US" sz="1600" u="sng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D23035-6EF4-B627-78D7-609623D100CC}"/>
              </a:ext>
            </a:extLst>
          </p:cNvPr>
          <p:cNvSpPr txBox="1"/>
          <p:nvPr/>
        </p:nvSpPr>
        <p:spPr>
          <a:xfrm>
            <a:off x="3480246" y="5581868"/>
            <a:ext cx="858475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ko-KR" altLang="en-US" sz="1600" dirty="0"/>
              <a:t>빛은 “광자</a:t>
            </a:r>
            <a:r>
              <a:rPr lang="en-US" altLang="ko-KR" sz="1600" dirty="0"/>
              <a:t>(photon)”</a:t>
            </a:r>
            <a:r>
              <a:rPr lang="ko-KR" altLang="en-US" sz="1600" dirty="0"/>
              <a:t>라는 </a:t>
            </a:r>
            <a:r>
              <a:rPr lang="ko-KR" altLang="en-US" sz="1600" b="1" dirty="0"/>
              <a:t>에너지를 가진 최소 단위 입자</a:t>
            </a:r>
            <a:r>
              <a:rPr lang="ko-KR" altLang="en-US" sz="1600" dirty="0"/>
              <a:t>처럼 행동하기도 한다</a:t>
            </a:r>
            <a:r>
              <a:rPr lang="en-US" altLang="ko-KR" sz="1600" dirty="0"/>
              <a:t>.</a:t>
            </a:r>
          </a:p>
          <a:p>
            <a:r>
              <a:rPr lang="ko-KR" altLang="en-US" sz="1600" dirty="0"/>
              <a:t>빛의 파장에 따른 에너지를 갖는 광자는 물질과 상호작용할 때 원자에 </a:t>
            </a:r>
            <a:r>
              <a:rPr lang="ko-KR" altLang="en-US" sz="1600" u="sng" dirty="0"/>
              <a:t>에너지를 전달한다</a:t>
            </a:r>
            <a:r>
              <a:rPr lang="en-US" altLang="ko-KR" sz="1600" b="1" dirty="0"/>
              <a:t>.</a:t>
            </a:r>
            <a:r>
              <a:rPr lang="ko-KR" altLang="en-US" sz="1600" dirty="0"/>
              <a:t> </a:t>
            </a:r>
            <a:r>
              <a:rPr lang="en-US" altLang="ko-KR" sz="1600" dirty="0"/>
              <a:t> </a:t>
            </a:r>
          </a:p>
          <a:p>
            <a:r>
              <a:rPr lang="ko-KR" altLang="en-US" sz="1600" dirty="0"/>
              <a:t>이때</a:t>
            </a:r>
            <a:r>
              <a:rPr lang="en-US" altLang="ko-KR" sz="1600" dirty="0"/>
              <a:t> </a:t>
            </a:r>
            <a:r>
              <a:rPr lang="ko-KR" altLang="en-US" sz="1600" dirty="0"/>
              <a:t>물질 </a:t>
            </a:r>
            <a:r>
              <a:rPr lang="ko-KR" altLang="en-US" sz="1600" u="sng" dirty="0"/>
              <a:t>금속</a:t>
            </a:r>
            <a:r>
              <a:rPr lang="en-US" altLang="ko-KR" sz="1600" u="sng" dirty="0"/>
              <a:t>,</a:t>
            </a:r>
            <a:r>
              <a:rPr lang="ko-KR" altLang="en-US" sz="1600" u="sng" dirty="0"/>
              <a:t>비금속 에 따라 광자의 에너지 반응</a:t>
            </a:r>
            <a:r>
              <a:rPr lang="en-US" altLang="ko-KR" sz="1600" u="sng" dirty="0"/>
              <a:t>(</a:t>
            </a:r>
            <a:r>
              <a:rPr lang="ko-KR" altLang="en-US" sz="1600" u="sng" dirty="0"/>
              <a:t>흡수</a:t>
            </a:r>
            <a:r>
              <a:rPr lang="en-US" altLang="ko-KR" sz="1600" u="sng" dirty="0"/>
              <a:t>-&gt;</a:t>
            </a:r>
            <a:r>
              <a:rPr lang="ko-KR" altLang="en-US" sz="1600" u="sng" dirty="0"/>
              <a:t>방출</a:t>
            </a:r>
            <a:r>
              <a:rPr lang="en-US" altLang="ko-KR" sz="1600" u="sng" dirty="0"/>
              <a:t>, </a:t>
            </a:r>
            <a:r>
              <a:rPr lang="ko-KR" altLang="en-US" sz="1600" u="sng" dirty="0"/>
              <a:t>반사 </a:t>
            </a:r>
            <a:r>
              <a:rPr lang="en-US" altLang="ko-KR" sz="1600" u="sng" dirty="0"/>
              <a:t>)</a:t>
            </a:r>
            <a:r>
              <a:rPr lang="ko-KR" altLang="en-US" sz="1600" dirty="0"/>
              <a:t>이 달라진다</a:t>
            </a:r>
            <a:r>
              <a:rPr lang="en-US" altLang="ko-KR" sz="1600" dirty="0"/>
              <a:t>.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C7EA289-440C-70FF-DE6C-306EB9B496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21"/>
          <a:stretch>
            <a:fillRect/>
          </a:stretch>
        </p:blipFill>
        <p:spPr bwMode="auto">
          <a:xfrm>
            <a:off x="203094" y="2586566"/>
            <a:ext cx="3124306" cy="878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85AA657-48FA-A562-6BEC-FBFCEBEC7A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2815" y="4478087"/>
            <a:ext cx="1596360" cy="886627"/>
          </a:xfrm>
          <a:prstGeom prst="rect">
            <a:avLst/>
          </a:prstGeom>
        </p:spPr>
      </p:pic>
      <p:pic>
        <p:nvPicPr>
          <p:cNvPr id="2052" name="Picture 4" descr="THEME 01 - 전자기파의 간섭과 회절">
            <a:extLst>
              <a:ext uri="{FF2B5EF4-FFF2-40B4-BE49-F238E27FC236}">
                <a16:creationId xmlns:a16="http://schemas.microsoft.com/office/drawing/2014/main" id="{0D9D3CB9-13B0-8AA1-B8C8-5E2A0E7C5D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819" y="3557447"/>
            <a:ext cx="1596360" cy="692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19206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BA7B51-453B-7811-B7A9-AAC48AC343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가시광선 스펙트럼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DDCAA83-1F8A-EC1E-3AC4-1E0A049CC0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9907" y="2504910"/>
            <a:ext cx="7019381" cy="292586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1BC51CF-6551-B62A-88B6-4008D9B135EE}"/>
              </a:ext>
            </a:extLst>
          </p:cNvPr>
          <p:cNvSpPr txBox="1"/>
          <p:nvPr/>
        </p:nvSpPr>
        <p:spPr>
          <a:xfrm>
            <a:off x="171942" y="1528946"/>
            <a:ext cx="1176796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 빛은 전기적 그리고 자기적 특성을 갖는 전자기파 이며 파동형태로 전파한다</a:t>
            </a:r>
            <a:r>
              <a:rPr lang="en-US" altLang="ko-KR" dirty="0"/>
              <a:t>. </a:t>
            </a:r>
            <a:r>
              <a:rPr lang="ko-KR" altLang="en-US" dirty="0"/>
              <a:t>자연광은 여러 스펙트럼의 파장이</a:t>
            </a:r>
            <a:endParaRPr lang="en-US" altLang="ko-KR" dirty="0"/>
          </a:p>
          <a:p>
            <a:r>
              <a:rPr lang="ko-KR" altLang="en-US" dirty="0"/>
              <a:t>존재한다</a:t>
            </a:r>
            <a:r>
              <a:rPr lang="en-US" altLang="ko-KR" dirty="0"/>
              <a:t>. </a:t>
            </a:r>
            <a:r>
              <a:rPr lang="ko-KR" altLang="en-US" dirty="0"/>
              <a:t>그 중 사람의 눈에 보이는 파장의 영역대가 가시광선이며 파장의 차이로 빛의 색이 구분된다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디스플레이 장치는 가시광선 영역대만 방출한다</a:t>
            </a:r>
            <a:r>
              <a:rPr lang="en-US" altLang="ko-KR" dirty="0"/>
              <a:t>. </a:t>
            </a:r>
            <a:r>
              <a:rPr lang="ko-KR" altLang="en-US" dirty="0"/>
              <a:t>파동의 특성인 간섭</a:t>
            </a:r>
            <a:r>
              <a:rPr lang="en-US" altLang="ko-KR" dirty="0"/>
              <a:t>,</a:t>
            </a:r>
            <a:r>
              <a:rPr lang="ko-KR" altLang="en-US" dirty="0"/>
              <a:t>회절</a:t>
            </a:r>
            <a:r>
              <a:rPr lang="en-US" altLang="ko-KR" dirty="0"/>
              <a:t>,</a:t>
            </a:r>
            <a:r>
              <a:rPr lang="ko-KR" altLang="en-US" dirty="0"/>
              <a:t>굴절</a:t>
            </a:r>
            <a:r>
              <a:rPr lang="en-US" altLang="ko-KR" dirty="0"/>
              <a:t>,</a:t>
            </a:r>
            <a:r>
              <a:rPr lang="ko-KR" altLang="en-US" dirty="0"/>
              <a:t>반사</a:t>
            </a:r>
            <a:r>
              <a:rPr lang="en-US" altLang="ko-KR" dirty="0"/>
              <a:t>,</a:t>
            </a:r>
            <a:r>
              <a:rPr lang="ko-KR" altLang="en-US" dirty="0"/>
              <a:t>산란 등이 일어난다</a:t>
            </a:r>
            <a:r>
              <a:rPr lang="en-US" altLang="ko-KR" dirty="0"/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37729AF-E58F-9F34-DE76-B7EEAFDA17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254" y="2761121"/>
            <a:ext cx="3220186" cy="192990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5879315-3D8C-6A28-A371-7CA4472DC6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574" y="4727155"/>
            <a:ext cx="3996790" cy="2094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3062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80C463-EBED-846D-16CD-CAE6435478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혼합된 파장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3A2F9C7-1675-0917-4483-4933364F18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486" y="4344241"/>
            <a:ext cx="7632421" cy="251375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6DCC583-2BFC-BE73-CA01-1A5CA06D01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511" y="1746835"/>
            <a:ext cx="7632421" cy="251764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9ADFF68-105B-8C73-AB7C-6018C9AD6BA2}"/>
              </a:ext>
            </a:extLst>
          </p:cNvPr>
          <p:cNvSpPr txBox="1"/>
          <p:nvPr/>
        </p:nvSpPr>
        <p:spPr>
          <a:xfrm>
            <a:off x="461210" y="1401122"/>
            <a:ext cx="7814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여러 파장이 합쳐지며 하나의 평균적인 일정한 파장으로 정의하지 않는다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10" name="Picture 12" descr="프리즘 - 위키백과, 우리 모두의 백과사전">
            <a:extLst>
              <a:ext uri="{FF2B5EF4-FFF2-40B4-BE49-F238E27FC236}">
                <a16:creationId xmlns:a16="http://schemas.microsoft.com/office/drawing/2014/main" id="{E4D1438E-CBD3-2F26-A90C-B299AA0C3B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2706" y="2552964"/>
            <a:ext cx="3951225" cy="2963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36750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119046-DF6F-D974-3E76-74548F2346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색을 인식 하는 과정</a:t>
            </a:r>
          </a:p>
        </p:txBody>
      </p:sp>
      <p:pic>
        <p:nvPicPr>
          <p:cNvPr id="6" name="그림 5" descr="흰색 바탕에 빨간 사과">
            <a:extLst>
              <a:ext uri="{FF2B5EF4-FFF2-40B4-BE49-F238E27FC236}">
                <a16:creationId xmlns:a16="http://schemas.microsoft.com/office/drawing/2014/main" id="{B8544A2B-CD31-86DE-AD84-B29068AF0B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243" y="4758313"/>
            <a:ext cx="1612963" cy="1612963"/>
          </a:xfrm>
          <a:prstGeom prst="rect">
            <a:avLst/>
          </a:prstGeom>
        </p:spPr>
      </p:pic>
      <p:pic>
        <p:nvPicPr>
          <p:cNvPr id="8" name="그래픽 7" descr="어두움(중간 태양) 윤곽선">
            <a:extLst>
              <a:ext uri="{FF2B5EF4-FFF2-40B4-BE49-F238E27FC236}">
                <a16:creationId xmlns:a16="http://schemas.microsoft.com/office/drawing/2014/main" id="{87A6E64B-D2F5-02AE-4E41-AA6E84F3EE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2926" y="2427964"/>
            <a:ext cx="914400" cy="914400"/>
          </a:xfrm>
          <a:prstGeom prst="rect">
            <a:avLst/>
          </a:prstGeom>
        </p:spPr>
      </p:pic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0F0AB86E-C5D8-34CA-B8DB-ABC393933E60}"/>
              </a:ext>
            </a:extLst>
          </p:cNvPr>
          <p:cNvCxnSpPr>
            <a:cxnSpLocks/>
          </p:cNvCxnSpPr>
          <p:nvPr/>
        </p:nvCxnSpPr>
        <p:spPr>
          <a:xfrm>
            <a:off x="1519462" y="2890520"/>
            <a:ext cx="2745357" cy="127587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DB5CFFDF-DE6A-1A71-1BAF-F8CFED3FA938}"/>
              </a:ext>
            </a:extLst>
          </p:cNvPr>
          <p:cNvCxnSpPr>
            <a:cxnSpLocks/>
          </p:cNvCxnSpPr>
          <p:nvPr/>
        </p:nvCxnSpPr>
        <p:spPr>
          <a:xfrm flipV="1">
            <a:off x="1870974" y="4337220"/>
            <a:ext cx="2434610" cy="82056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54821F5-8801-2C17-A0DE-222EE1679175}"/>
              </a:ext>
            </a:extLst>
          </p:cNvPr>
          <p:cNvCxnSpPr>
            <a:cxnSpLocks/>
          </p:cNvCxnSpPr>
          <p:nvPr/>
        </p:nvCxnSpPr>
        <p:spPr>
          <a:xfrm flipH="1" flipV="1">
            <a:off x="1150126" y="3175000"/>
            <a:ext cx="703053" cy="198278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BFBED2C-28F3-DB2C-C415-29C61751CE2A}"/>
              </a:ext>
            </a:extLst>
          </p:cNvPr>
          <p:cNvSpPr txBox="1"/>
          <p:nvPr/>
        </p:nvSpPr>
        <p:spPr>
          <a:xfrm>
            <a:off x="465605" y="1592180"/>
            <a:ext cx="1126079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빛은 물질과 상호작용하며 일부는 흡수된다</a:t>
            </a:r>
            <a:r>
              <a:rPr lang="en-US" altLang="ko-KR" dirty="0"/>
              <a:t>. </a:t>
            </a:r>
            <a:r>
              <a:rPr lang="ko-KR" altLang="en-US" dirty="0"/>
              <a:t>눈에 들어온 빛은 방출</a:t>
            </a:r>
            <a:r>
              <a:rPr lang="en-US" altLang="ko-KR" dirty="0"/>
              <a:t>+</a:t>
            </a:r>
            <a:r>
              <a:rPr lang="ko-KR" altLang="en-US" dirty="0"/>
              <a:t>반사</a:t>
            </a:r>
            <a:r>
              <a:rPr lang="en-US" altLang="ko-KR" dirty="0"/>
              <a:t>+</a:t>
            </a:r>
            <a:r>
              <a:rPr lang="ko-KR" altLang="en-US" dirty="0"/>
              <a:t>투과 의 빛</a:t>
            </a:r>
            <a:endParaRPr lang="en-US" altLang="ko-KR" dirty="0"/>
          </a:p>
          <a:p>
            <a:r>
              <a:rPr lang="ko-KR" altLang="en-US" dirty="0"/>
              <a:t>빛은 </a:t>
            </a:r>
            <a:r>
              <a:rPr lang="ko-KR" altLang="en-US" b="1" dirty="0"/>
              <a:t>파동</a:t>
            </a:r>
            <a:r>
              <a:rPr lang="ko-KR" altLang="en-US" dirty="0"/>
              <a:t>의 형태로 수정체를 통과 하며 굴절되어 망막에 맺히며 이 때 </a:t>
            </a:r>
            <a:r>
              <a:rPr lang="ko-KR" altLang="en-US" b="1" dirty="0"/>
              <a:t>광자</a:t>
            </a:r>
            <a:r>
              <a:rPr lang="ko-KR" altLang="en-US" dirty="0"/>
              <a:t>는 시신경과 상호작용한다</a:t>
            </a:r>
            <a:r>
              <a:rPr lang="en-US" altLang="ko-KR" dirty="0"/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89BB41F-D24D-4AE3-9F81-B6224F980DCD}"/>
              </a:ext>
            </a:extLst>
          </p:cNvPr>
          <p:cNvSpPr txBox="1"/>
          <p:nvPr/>
        </p:nvSpPr>
        <p:spPr>
          <a:xfrm>
            <a:off x="2665253" y="6407758"/>
            <a:ext cx="4129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조금 더 자세히 눈에 대해 알기  </a:t>
            </a:r>
            <a:r>
              <a:rPr lang="en-US" altLang="ko-KR" dirty="0">
                <a:hlinkClick r:id="rId5"/>
              </a:rPr>
              <a:t>(</a:t>
            </a:r>
            <a:r>
              <a:rPr lang="ko-KR" altLang="en-US" dirty="0">
                <a:hlinkClick r:id="rId5"/>
              </a:rPr>
              <a:t>링크</a:t>
            </a:r>
            <a:r>
              <a:rPr lang="en-US" altLang="ko-KR" dirty="0">
                <a:hlinkClick r:id="rId5"/>
              </a:rPr>
              <a:t>)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27E880-03B4-F479-4E40-ABE48576EFDF}"/>
              </a:ext>
            </a:extLst>
          </p:cNvPr>
          <p:cNvSpPr txBox="1"/>
          <p:nvPr/>
        </p:nvSpPr>
        <p:spPr>
          <a:xfrm>
            <a:off x="186744" y="4628950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C00000"/>
                </a:solidFill>
              </a:rPr>
              <a:t>파장을 흡수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E7F9A2-249B-7B27-DF3C-B2A97F6DF324}"/>
              </a:ext>
            </a:extLst>
          </p:cNvPr>
          <p:cNvSpPr txBox="1"/>
          <p:nvPr/>
        </p:nvSpPr>
        <p:spPr>
          <a:xfrm>
            <a:off x="1981437" y="5123976"/>
            <a:ext cx="245291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스스로 방출 한 빛</a:t>
            </a:r>
            <a:endParaRPr lang="en-US" altLang="ko-KR" sz="1600" dirty="0"/>
          </a:p>
          <a:p>
            <a:r>
              <a:rPr lang="ko-KR" altLang="en-US" sz="1600" dirty="0"/>
              <a:t>흡수되지 않은 반사 파장</a:t>
            </a:r>
            <a:endParaRPr lang="en-US" altLang="ko-KR" sz="1600" dirty="0"/>
          </a:p>
          <a:p>
            <a:r>
              <a:rPr lang="ko-KR" altLang="en-US" sz="1600" dirty="0"/>
              <a:t>흡수되지 않은 투과한 빛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41B8D02-2727-2354-EE87-D812FD744A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8416" y="2568129"/>
            <a:ext cx="7683584" cy="3196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98680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9106E1-30FC-3A74-4FFA-5313EFEBC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파동의</a:t>
            </a:r>
            <a:r>
              <a:rPr lang="en-US" altLang="ko-KR" dirty="0"/>
              <a:t> </a:t>
            </a:r>
            <a:r>
              <a:rPr lang="ko-KR" altLang="en-US" dirty="0"/>
              <a:t>반사</a:t>
            </a:r>
            <a:r>
              <a:rPr lang="en-US" altLang="ko-KR" dirty="0"/>
              <a:t>(Reflection)</a:t>
            </a:r>
            <a:endParaRPr lang="ko-KR" altLang="en-US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E8B4535-77AA-2BBC-29A3-369029A0792C}"/>
              </a:ext>
            </a:extLst>
          </p:cNvPr>
          <p:cNvGrpSpPr/>
          <p:nvPr/>
        </p:nvGrpSpPr>
        <p:grpSpPr>
          <a:xfrm>
            <a:off x="5170311" y="2326217"/>
            <a:ext cx="5466828" cy="2644744"/>
            <a:chOff x="159213" y="2917142"/>
            <a:chExt cx="5466828" cy="2644744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AB435A3D-ADC7-34C4-58E3-3A91392A2A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r="1582" b="54720"/>
            <a:stretch/>
          </p:blipFill>
          <p:spPr>
            <a:xfrm>
              <a:off x="159213" y="2917142"/>
              <a:ext cx="5466828" cy="1910030"/>
            </a:xfrm>
            <a:prstGeom prst="rect">
              <a:avLst/>
            </a:prstGeom>
          </p:spPr>
        </p:pic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3DFC1745-C992-D697-22B9-020E52341B2B}"/>
                </a:ext>
              </a:extLst>
            </p:cNvPr>
            <p:cNvGrpSpPr/>
            <p:nvPr/>
          </p:nvGrpSpPr>
          <p:grpSpPr>
            <a:xfrm>
              <a:off x="313580" y="4901079"/>
              <a:ext cx="5158094" cy="660807"/>
              <a:chOff x="261691" y="1624479"/>
              <a:chExt cx="5158094" cy="660807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A4ABDBB-1871-C29E-8558-7A701B83030D}"/>
                  </a:ext>
                </a:extLst>
              </p:cNvPr>
              <p:cNvSpPr txBox="1"/>
              <p:nvPr/>
            </p:nvSpPr>
            <p:spPr>
              <a:xfrm>
                <a:off x="261691" y="1638955"/>
                <a:ext cx="502718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/>
                  <a:t>      </a:t>
                </a:r>
                <a:r>
                  <a:rPr lang="ko-KR" altLang="en-US" dirty="0"/>
                  <a:t>입사각</a:t>
                </a:r>
                <a:r>
                  <a:rPr lang="en-US" altLang="ko-KR" dirty="0"/>
                  <a:t>=</a:t>
                </a:r>
                <a:r>
                  <a:rPr lang="ko-KR" altLang="en-US" dirty="0" err="1"/>
                  <a:t>반사각</a:t>
                </a:r>
                <a:endParaRPr lang="en-US" altLang="ko-KR" dirty="0"/>
              </a:p>
              <a:p>
                <a:r>
                  <a:rPr lang="en-US" altLang="ko-KR" dirty="0"/>
                  <a:t>  Specular Reflection</a:t>
                </a:r>
                <a:endParaRPr lang="ko-KR" altLang="en-US" dirty="0"/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D56B435-C1F0-8ED9-63BC-DCD4E354D5A3}"/>
                  </a:ext>
                </a:extLst>
              </p:cNvPr>
              <p:cNvSpPr txBox="1"/>
              <p:nvPr/>
            </p:nvSpPr>
            <p:spPr>
              <a:xfrm>
                <a:off x="2987362" y="1624479"/>
                <a:ext cx="2432423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ko-KR" altLang="en-US" dirty="0" err="1"/>
                  <a:t>여러방향의</a:t>
                </a:r>
                <a:r>
                  <a:rPr lang="ko-KR" altLang="en-US" dirty="0"/>
                  <a:t> </a:t>
                </a:r>
                <a:r>
                  <a:rPr lang="ko-KR" altLang="en-US" dirty="0" err="1"/>
                  <a:t>반사각</a:t>
                </a:r>
                <a:endParaRPr lang="en-US" altLang="ko-KR" dirty="0"/>
              </a:p>
              <a:p>
                <a:r>
                  <a:rPr lang="en-US" altLang="ko-KR" dirty="0"/>
                  <a:t>Diffuse Reflection</a:t>
                </a:r>
                <a:endParaRPr lang="ko-KR" altLang="en-US" dirty="0"/>
              </a:p>
            </p:txBody>
          </p:sp>
        </p:grp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C3CAD4A4-97E9-48DA-04EC-29F9044A0D17}"/>
              </a:ext>
            </a:extLst>
          </p:cNvPr>
          <p:cNvSpPr txBox="1"/>
          <p:nvPr/>
        </p:nvSpPr>
        <p:spPr>
          <a:xfrm>
            <a:off x="368300" y="1440751"/>
            <a:ext cx="115646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빛이 투과하지 않은 완전히 반사된 빛을 의미한다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표면이 매끄러우면 정반사</a:t>
            </a:r>
            <a:r>
              <a:rPr lang="en-US" altLang="ko-KR" dirty="0"/>
              <a:t>(Specular Reflection), </a:t>
            </a:r>
            <a:r>
              <a:rPr lang="ko-KR" altLang="en-US" dirty="0"/>
              <a:t>거칠면 여러 방향으로 퍼져 보임</a:t>
            </a:r>
            <a:r>
              <a:rPr lang="en-US" altLang="ko-KR" dirty="0"/>
              <a:t>(Diffuse Reflection).</a:t>
            </a:r>
          </a:p>
        </p:txBody>
      </p:sp>
      <p:pic>
        <p:nvPicPr>
          <p:cNvPr id="20" name="Picture 2">
            <a:extLst>
              <a:ext uri="{FF2B5EF4-FFF2-40B4-BE49-F238E27FC236}">
                <a16:creationId xmlns:a16="http://schemas.microsoft.com/office/drawing/2014/main" id="{A85A2651-591D-5321-5DE8-6FB1C3EA7B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53" t="15625" r="14805" b="15535"/>
          <a:stretch/>
        </p:blipFill>
        <p:spPr bwMode="auto">
          <a:xfrm>
            <a:off x="310738" y="2334441"/>
            <a:ext cx="4239306" cy="2636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D0C7A2C-EA5C-03BF-9B82-4B6C8A4E2720}"/>
              </a:ext>
            </a:extLst>
          </p:cNvPr>
          <p:cNvSpPr txBox="1"/>
          <p:nvPr/>
        </p:nvSpPr>
        <p:spPr>
          <a:xfrm>
            <a:off x="8110220" y="5140250"/>
            <a:ext cx="38227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/>
              <a:t>표면 아래 들어갔다가 산란되어 나온 것과는 다르다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“Diffuse Reflection != Surface Scattering”</a:t>
            </a:r>
            <a:r>
              <a:rPr lang="ko-KR" altLang="en-US" sz="1200" dirty="0"/>
              <a:t> 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6134223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856841BD-A7C3-B40F-F8E5-13A61D6F4E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87" y="2090147"/>
            <a:ext cx="4185213" cy="4610709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FE914E6C-A25F-229E-E7A3-35B03C5C5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파동의</a:t>
            </a:r>
            <a:r>
              <a:rPr lang="en-US" altLang="ko-KR" dirty="0"/>
              <a:t> </a:t>
            </a:r>
            <a:r>
              <a:rPr lang="ko-KR" altLang="en-US" dirty="0"/>
              <a:t>굴절 </a:t>
            </a:r>
            <a:r>
              <a:rPr lang="en-US" altLang="ko-KR" dirty="0"/>
              <a:t>(Refraction)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A8101C-5422-494E-BA8D-42ED6DC6C87C}"/>
              </a:ext>
            </a:extLst>
          </p:cNvPr>
          <p:cNvSpPr txBox="1"/>
          <p:nvPr/>
        </p:nvSpPr>
        <p:spPr>
          <a:xfrm>
            <a:off x="150964" y="1443817"/>
            <a:ext cx="117997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빛이 전파되는 공간이나 물질</a:t>
            </a:r>
            <a:r>
              <a:rPr lang="en-US" altLang="ko-KR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(</a:t>
            </a:r>
            <a:r>
              <a:rPr lang="ko-KR" altLang="en-US" dirty="0"/>
              <a:t>매질</a:t>
            </a:r>
            <a:r>
              <a:rPr lang="en-US" altLang="ko-KR" dirty="0"/>
              <a:t>)</a:t>
            </a:r>
            <a:r>
              <a:rPr lang="ko-KR" altLang="en-US" dirty="0"/>
              <a:t>이 변할 때 굴절율</a:t>
            </a:r>
            <a:r>
              <a:rPr lang="en-US" altLang="ko-KR" dirty="0"/>
              <a:t>(</a:t>
            </a:r>
            <a:r>
              <a:rPr lang="ko-KR" altLang="en-US" dirty="0"/>
              <a:t>광학적밀도</a:t>
            </a:r>
            <a:r>
              <a:rPr lang="en-US" altLang="ko-KR" dirty="0"/>
              <a:t>)</a:t>
            </a:r>
            <a:r>
              <a:rPr lang="ko-KR" altLang="en-US" dirty="0"/>
              <a:t>에 따라 빛의 속도</a:t>
            </a:r>
            <a:r>
              <a:rPr lang="en-US" altLang="ko-KR" dirty="0"/>
              <a:t>(</a:t>
            </a:r>
            <a:r>
              <a:rPr lang="ko-KR" altLang="en-US" dirty="0"/>
              <a:t>방향</a:t>
            </a:r>
            <a:r>
              <a:rPr lang="en-US" altLang="ko-KR" dirty="0"/>
              <a:t>)</a:t>
            </a:r>
            <a:r>
              <a:rPr lang="ko-KR" altLang="en-US" dirty="0"/>
              <a:t>가 달라진다</a:t>
            </a:r>
            <a:r>
              <a:rPr lang="en-US" altLang="ko-KR" dirty="0"/>
              <a:t>.  </a:t>
            </a:r>
          </a:p>
          <a:p>
            <a:r>
              <a:rPr lang="ko-KR" altLang="en-US" dirty="0"/>
              <a:t>굴절율이 존재하는 투명</a:t>
            </a:r>
            <a:r>
              <a:rPr lang="en-US" altLang="ko-KR" dirty="0"/>
              <a:t>-</a:t>
            </a:r>
            <a:r>
              <a:rPr lang="ko-KR" altLang="en-US" dirty="0"/>
              <a:t>반투명 </a:t>
            </a:r>
            <a:r>
              <a:rPr lang="en-US" altLang="ko-KR" dirty="0"/>
              <a:t>PBR </a:t>
            </a:r>
            <a:r>
              <a:rPr lang="ko-KR" altLang="en-US" dirty="0"/>
              <a:t>이라면 구현할 특성</a:t>
            </a:r>
            <a:r>
              <a:rPr lang="en-US" altLang="ko-KR" dirty="0"/>
              <a:t>.  </a:t>
            </a:r>
            <a:r>
              <a:rPr lang="ko-KR" altLang="en-US" dirty="0"/>
              <a:t>실제 각도를 구하려면 스넬의 법칙을 사용한다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0803FAB-4DCF-F109-A318-8DE90DC092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6244" y="2032148"/>
            <a:ext cx="2269056" cy="180657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E8C68EF-601A-584C-FFA4-5724650B78C7}"/>
              </a:ext>
            </a:extLst>
          </p:cNvPr>
          <p:cNvSpPr txBox="1"/>
          <p:nvPr/>
        </p:nvSpPr>
        <p:spPr>
          <a:xfrm>
            <a:off x="4532165" y="2159974"/>
            <a:ext cx="211628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굴절율 </a:t>
            </a:r>
            <a:r>
              <a:rPr lang="en-US" altLang="ko-KR" sz="1400" dirty="0"/>
              <a:t>IOR = c / v</a:t>
            </a:r>
          </a:p>
          <a:p>
            <a:r>
              <a:rPr lang="en-US" altLang="ko-KR" sz="1400" dirty="0"/>
              <a:t>c: </a:t>
            </a:r>
            <a:r>
              <a:rPr lang="ko-KR" altLang="en-US" sz="1400" dirty="0"/>
              <a:t>진공에서의 빛의 속도</a:t>
            </a:r>
            <a:endParaRPr lang="en-US" altLang="ko-KR" sz="1400" dirty="0"/>
          </a:p>
          <a:p>
            <a:r>
              <a:rPr lang="en-US" altLang="ko-KR" sz="1400" dirty="0"/>
              <a:t>v: </a:t>
            </a:r>
            <a:r>
              <a:rPr lang="ko-KR" altLang="en-US" sz="1400" dirty="0"/>
              <a:t>매질에서의 빛의 속도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DA40CBF-675D-4133-27D6-C9B620D56D10}"/>
              </a:ext>
            </a:extLst>
          </p:cNvPr>
          <p:cNvSpPr txBox="1"/>
          <p:nvPr/>
        </p:nvSpPr>
        <p:spPr>
          <a:xfrm flipH="1">
            <a:off x="6830493" y="2223869"/>
            <a:ext cx="5296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굴절률은 진공과 </a:t>
            </a:r>
            <a:r>
              <a:rPr lang="ko-KR" altLang="en-US" dirty="0" err="1"/>
              <a:t>비교했을때</a:t>
            </a:r>
            <a:r>
              <a:rPr lang="ko-KR" altLang="en-US" dirty="0"/>
              <a:t> </a:t>
            </a:r>
            <a:r>
              <a:rPr lang="en-US" altLang="ko-KR" dirty="0"/>
              <a:t>“</a:t>
            </a:r>
            <a:r>
              <a:rPr lang="ko-KR" altLang="en-US" dirty="0"/>
              <a:t>빛이 느려지는 정도</a:t>
            </a:r>
            <a:r>
              <a:rPr lang="en-US" altLang="ko-KR" dirty="0"/>
              <a:t>-&gt; </a:t>
            </a:r>
            <a:r>
              <a:rPr lang="ko-KR" altLang="en-US" dirty="0"/>
              <a:t>클수록 느려짐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B574EA14-FED6-8C42-BF4C-6188EF162C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8509" y="3251597"/>
            <a:ext cx="1958202" cy="3524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307692C3-D1F0-B2EA-93D4-10D8FBAD07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26300" y="3886390"/>
            <a:ext cx="3245981" cy="209874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E49C8FA-239B-DD5E-17A1-54CAA77EDBB6}"/>
              </a:ext>
            </a:extLst>
          </p:cNvPr>
          <p:cNvSpPr txBox="1"/>
          <p:nvPr/>
        </p:nvSpPr>
        <p:spPr>
          <a:xfrm>
            <a:off x="7226300" y="3359737"/>
            <a:ext cx="24257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스넬의 법칙</a:t>
            </a:r>
          </a:p>
        </p:txBody>
      </p:sp>
    </p:spTree>
    <p:extLst>
      <p:ext uri="{BB962C8B-B14F-4D97-AF65-F5344CB8AC3E}">
        <p14:creationId xmlns:p14="http://schemas.microsoft.com/office/powerpoint/2010/main" val="30552077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17228</TotalTime>
  <Words>2361</Words>
  <Application>Microsoft Office PowerPoint</Application>
  <PresentationFormat>와이드스크린</PresentationFormat>
  <Paragraphs>273</Paragraphs>
  <Slides>27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6" baseType="lpstr">
      <vt:lpstr>-apple-system</vt:lpstr>
      <vt:lpstr>Söhne</vt:lpstr>
      <vt:lpstr>돋움체</vt:lpstr>
      <vt:lpstr>맑은 고딕</vt:lpstr>
      <vt:lpstr>Arial</vt:lpstr>
      <vt:lpstr>Arial</vt:lpstr>
      <vt:lpstr>Cascadia Mono</vt:lpstr>
      <vt:lpstr>Georgia</vt:lpstr>
      <vt:lpstr>Office 테마</vt:lpstr>
      <vt:lpstr>Direct3D11 프로그래밍</vt:lpstr>
      <vt:lpstr>학습목표</vt:lpstr>
      <vt:lpstr>블린-퐁(Blinn-Phong)의 한계</vt:lpstr>
      <vt:lpstr>빛은 입자이자 파동이다</vt:lpstr>
      <vt:lpstr>가시광선 스펙트럼</vt:lpstr>
      <vt:lpstr>혼합된 파장</vt:lpstr>
      <vt:lpstr>색을 인식 하는 과정</vt:lpstr>
      <vt:lpstr>파동의 반사(Reflection)</vt:lpstr>
      <vt:lpstr>파동의 굴절 (Refraction)</vt:lpstr>
      <vt:lpstr>반사 특성 – 프레넬 현상 </vt:lpstr>
      <vt:lpstr>빛의 입자적 설명</vt:lpstr>
      <vt:lpstr>비금속 반응과 에너지 전환</vt:lpstr>
      <vt:lpstr>비금속의 광자-전자 반응</vt:lpstr>
      <vt:lpstr>금속 반응과 에너지 전환</vt:lpstr>
      <vt:lpstr>금속의 광자-전자 반응</vt:lpstr>
      <vt:lpstr>금속/비금속 반사율</vt:lpstr>
      <vt:lpstr>빛-표면 시뮬레이션 모델 (BSDF) </vt:lpstr>
      <vt:lpstr>BSDF가 준수해야하는 것들</vt:lpstr>
      <vt:lpstr>BRDF 와 에너지보존  </vt:lpstr>
      <vt:lpstr>최종 반사율 방정식</vt:lpstr>
      <vt:lpstr>미세면 모델 (Microfacet model) </vt:lpstr>
      <vt:lpstr>Cook-Torrance Specular BRDF</vt:lpstr>
      <vt:lpstr>D(Normal Distribution Function)</vt:lpstr>
      <vt:lpstr>F(Fresnel reflection)</vt:lpstr>
      <vt:lpstr>G(Geometric Attenuation Function )</vt:lpstr>
      <vt:lpstr>PowerPoint 프레젠테이션</vt:lpstr>
      <vt:lpstr>구현하기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Direct3D 프로그래밍</dc:title>
  <dc:creator>동원 이</dc:creator>
  <cp:lastModifiedBy>Dongwon Lee</cp:lastModifiedBy>
  <cp:revision>2167</cp:revision>
  <dcterms:created xsi:type="dcterms:W3CDTF">2023-08-01T07:18:03Z</dcterms:created>
  <dcterms:modified xsi:type="dcterms:W3CDTF">2025-12-15T22:50:22Z</dcterms:modified>
</cp:coreProperties>
</file>